
<file path=[Content_Types].xml><?xml version="1.0" encoding="utf-8"?>
<Types xmlns="http://schemas.openxmlformats.org/package/2006/content-types">
  <Default Extension="bin" ContentType="image/unknown"/>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97" r:id="rId3"/>
    <p:sldId id="258" r:id="rId4"/>
    <p:sldId id="300" r:id="rId5"/>
    <p:sldId id="301" r:id="rId6"/>
    <p:sldId id="306" r:id="rId7"/>
    <p:sldId id="303" r:id="rId8"/>
    <p:sldId id="304" r:id="rId9"/>
    <p:sldId id="310" r:id="rId10"/>
    <p:sldId id="311" r:id="rId11"/>
    <p:sldId id="309" r:id="rId12"/>
    <p:sldId id="305" r:id="rId13"/>
    <p:sldId id="298" r:id="rId14"/>
    <p:sldId id="261" r:id="rId15"/>
    <p:sldId id="299" r:id="rId16"/>
    <p:sldId id="263" r:id="rId17"/>
    <p:sldId id="259" r:id="rId18"/>
    <p:sldId id="272" r:id="rId19"/>
    <p:sldId id="270" r:id="rId20"/>
    <p:sldId id="296" r:id="rId21"/>
    <p:sldId id="260" r:id="rId22"/>
    <p:sldId id="307" r:id="rId23"/>
    <p:sldId id="278" r:id="rId24"/>
    <p:sldId id="308" r:id="rId25"/>
  </p:sldIdLst>
  <p:sldSz cx="9144000" cy="5143500" type="screen16x9"/>
  <p:notesSz cx="6858000" cy="9144000"/>
  <p:embeddedFontLst>
    <p:embeddedFont>
      <p:font typeface="Quicksand"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SE160719733043 SAI DHANUSH" initials="CSD" lastIdx="1" clrIdx="0">
    <p:extLst>
      <p:ext uri="{19B8F6BF-5375-455C-9EA6-DF929625EA0E}">
        <p15:presenceInfo xmlns:p15="http://schemas.microsoft.com/office/powerpoint/2012/main" userId="CSE160719733043 SAI DHANU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1" autoAdjust="0"/>
  </p:normalViewPr>
  <p:slideViewPr>
    <p:cSldViewPr snapToGrid="0">
      <p:cViewPr>
        <p:scale>
          <a:sx n="88" d="100"/>
          <a:sy n="88" d="100"/>
        </p:scale>
        <p:origin x="13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28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3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24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0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22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01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12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21" name="Google Shape;21;p4"/>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SzPts val="2800"/>
              <a:buChar char="◦"/>
              <a:defRPr sz="2800" i="1">
                <a:solidFill>
                  <a:schemeClr val="accent1"/>
                </a:solidFill>
              </a:defRPr>
            </a:lvl1pPr>
            <a:lvl2pPr marL="914400" lvl="1" indent="-406400" rtl="0">
              <a:spcBef>
                <a:spcPts val="0"/>
              </a:spcBef>
              <a:spcAft>
                <a:spcPts val="0"/>
              </a:spcAft>
              <a:buSzPts val="2800"/>
              <a:buChar char="▫"/>
              <a:defRPr sz="2800" i="1">
                <a:solidFill>
                  <a:schemeClr val="accent1"/>
                </a:solidFill>
              </a:defRPr>
            </a:lvl2pPr>
            <a:lvl3pPr marL="1371600" lvl="2" indent="-406400" rtl="0">
              <a:spcBef>
                <a:spcPts val="0"/>
              </a:spcBef>
              <a:spcAft>
                <a:spcPts val="0"/>
              </a:spcAft>
              <a:buSzPts val="2800"/>
              <a:buChar char="■"/>
              <a:defRPr sz="2800" i="1">
                <a:solidFill>
                  <a:schemeClr val="accent1"/>
                </a:solidFill>
              </a:defRPr>
            </a:lvl3pPr>
            <a:lvl4pPr marL="1828800" lvl="3" indent="-406400" rtl="0">
              <a:spcBef>
                <a:spcPts val="0"/>
              </a:spcBef>
              <a:spcAft>
                <a:spcPts val="0"/>
              </a:spcAft>
              <a:buClr>
                <a:schemeClr val="accent1"/>
              </a:buClr>
              <a:buSzPts val="2800"/>
              <a:buChar char="●"/>
              <a:defRPr sz="2800" i="1">
                <a:solidFill>
                  <a:schemeClr val="accent1"/>
                </a:solidFill>
              </a:defRPr>
            </a:lvl4pPr>
            <a:lvl5pPr marL="2286000" lvl="4" indent="-406400" rtl="0">
              <a:spcBef>
                <a:spcPts val="0"/>
              </a:spcBef>
              <a:spcAft>
                <a:spcPts val="0"/>
              </a:spcAft>
              <a:buClr>
                <a:schemeClr val="accent1"/>
              </a:buClr>
              <a:buSzPts val="2800"/>
              <a:buChar char="○"/>
              <a:defRPr sz="2800" i="1">
                <a:solidFill>
                  <a:schemeClr val="accent1"/>
                </a:solidFill>
              </a:defRPr>
            </a:lvl5pPr>
            <a:lvl6pPr marL="2743200" lvl="5" indent="-406400" rtl="0">
              <a:spcBef>
                <a:spcPts val="0"/>
              </a:spcBef>
              <a:spcAft>
                <a:spcPts val="0"/>
              </a:spcAft>
              <a:buClr>
                <a:schemeClr val="accent1"/>
              </a:buClr>
              <a:buSzPts val="2800"/>
              <a:buChar char="■"/>
              <a:defRPr sz="2800" i="1">
                <a:solidFill>
                  <a:schemeClr val="accent1"/>
                </a:solidFill>
              </a:defRPr>
            </a:lvl6pPr>
            <a:lvl7pPr marL="3200400" lvl="6" indent="-406400" rtl="0">
              <a:spcBef>
                <a:spcPts val="0"/>
              </a:spcBef>
              <a:spcAft>
                <a:spcPts val="0"/>
              </a:spcAft>
              <a:buClr>
                <a:schemeClr val="accent1"/>
              </a:buClr>
              <a:buSzPts val="2800"/>
              <a:buChar char="●"/>
              <a:defRPr sz="2800" i="1">
                <a:solidFill>
                  <a:schemeClr val="accent1"/>
                </a:solidFill>
              </a:defRPr>
            </a:lvl7pPr>
            <a:lvl8pPr marL="3657600" lvl="7" indent="-406400" rtl="0">
              <a:spcBef>
                <a:spcPts val="0"/>
              </a:spcBef>
              <a:spcAft>
                <a:spcPts val="0"/>
              </a:spcAft>
              <a:buClr>
                <a:schemeClr val="accent1"/>
              </a:buClr>
              <a:buSzPts val="2800"/>
              <a:buChar char="○"/>
              <a:defRPr sz="2800" i="1">
                <a:solidFill>
                  <a:schemeClr val="accent1"/>
                </a:solidFill>
              </a:defRPr>
            </a:lvl8pPr>
            <a:lvl9pPr marL="4114800" lvl="8" indent="-406400">
              <a:spcBef>
                <a:spcPts val="0"/>
              </a:spcBef>
              <a:spcAft>
                <a:spcPts val="0"/>
              </a:spcAft>
              <a:buClr>
                <a:schemeClr val="accent1"/>
              </a:buClr>
              <a:buSzPts val="2800"/>
              <a:buChar char="■"/>
              <a:defRPr sz="2800" i="1">
                <a:solidFill>
                  <a:schemeClr val="accent1"/>
                </a:solidFill>
              </a:defRPr>
            </a:lvl9pPr>
          </a:lstStyle>
          <a:p>
            <a:endParaRPr/>
          </a:p>
        </p:txBody>
      </p:sp>
      <p:sp>
        <p:nvSpPr>
          <p:cNvPr id="23" name="Google Shape;23;p4"/>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1"/>
                </a:solidFill>
                <a:latin typeface="Quicksand"/>
                <a:ea typeface="Quicksand"/>
                <a:cs typeface="Quicksand"/>
                <a:sym typeface="Quicksand"/>
              </a:rPr>
              <a:t>“</a:t>
            </a:r>
            <a:endParaRPr sz="4800" b="1">
              <a:solidFill>
                <a:schemeClr val="accent1"/>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dk1"/>
            </a:solidFill>
            <a:prstDash val="solid"/>
            <a:round/>
            <a:headEnd type="none" w="med" len="med"/>
            <a:tailEnd type="none" w="med" len="med"/>
          </a:ln>
        </p:spPr>
      </p:cxnSp>
      <p:sp>
        <p:nvSpPr>
          <p:cNvPr id="66" name="Google Shape;66;p11"/>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556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_1_1">
    <p:spTree>
      <p:nvGrpSpPr>
        <p:cNvPr id="1" name=""/>
        <p:cNvGrpSpPr/>
        <p:nvPr/>
      </p:nvGrpSpPr>
      <p:grpSpPr>
        <a:xfrm>
          <a:off x="0" y="0"/>
          <a:ext cx="0" cy="0"/>
          <a:chOff x="0" y="0"/>
          <a:chExt cx="0" cy="0"/>
        </a:xfrm>
      </p:grpSpPr>
      <p:sp>
        <p:nvSpPr>
          <p:cNvPr id="34" name="Google Shape;20;p4"/>
          <p:cNvSpPr/>
          <p:nvPr/>
        </p:nvSpPr>
        <p:spPr>
          <a:xfrm flipH="1">
            <a:off x="945629" y="0"/>
            <a:ext cx="1" cy="5143501"/>
          </a:xfrm>
          <a:prstGeom prst="line">
            <a:avLst/>
          </a:prstGeom>
          <a:ln>
            <a:solidFill>
              <a:schemeClr val="accent5"/>
            </a:solidFill>
          </a:ln>
        </p:spPr>
        <p:txBody>
          <a:bodyPr lIns="45719" rIns="45719"/>
          <a:lstStyle/>
          <a:p>
            <a:endParaRPr/>
          </a:p>
        </p:txBody>
      </p:sp>
      <p:sp>
        <p:nvSpPr>
          <p:cNvPr id="35" name="Google Shape;21;p4"/>
          <p:cNvSpPr/>
          <p:nvPr/>
        </p:nvSpPr>
        <p:spPr>
          <a:xfrm>
            <a:off x="638324" y="2267417"/>
            <a:ext cx="614401" cy="614401"/>
          </a:xfrm>
          <a:prstGeom prst="ellipse">
            <a:avLst/>
          </a:prstGeom>
          <a:solidFill>
            <a:srgbClr val="2E3037"/>
          </a:solidFill>
          <a:ln>
            <a:solidFill>
              <a:schemeClr val="accent5"/>
            </a:solidFill>
          </a:ln>
        </p:spPr>
        <p:txBody>
          <a:bodyPr lIns="45719" rIns="45719" anchor="ctr"/>
          <a:lstStyle/>
          <a:p>
            <a:pPr>
              <a:defRPr>
                <a:solidFill>
                  <a:srgbClr val="000000"/>
                </a:solidFill>
              </a:defRPr>
            </a:pPr>
            <a:endParaRPr/>
          </a:p>
        </p:txBody>
      </p:sp>
      <p:sp>
        <p:nvSpPr>
          <p:cNvPr id="36" name="Body Level One…"/>
          <p:cNvSpPr txBox="1">
            <a:spLocks noGrp="1"/>
          </p:cNvSpPr>
          <p:nvPr>
            <p:ph type="body" sz="quarter" idx="1"/>
          </p:nvPr>
        </p:nvSpPr>
        <p:spPr>
          <a:xfrm>
            <a:off x="1633224" y="2161800"/>
            <a:ext cx="6700502" cy="819900"/>
          </a:xfrm>
          <a:prstGeom prst="rect">
            <a:avLst/>
          </a:prstGeom>
        </p:spPr>
        <p:txBody>
          <a:bodyPr anchor="ctr">
            <a:normAutofit/>
          </a:bodyPr>
          <a:lstStyle>
            <a:lvl1pPr indent="-406400">
              <a:buSzPts val="2800"/>
              <a:defRPr sz="2800" i="1">
                <a:solidFill>
                  <a:schemeClr val="accent1"/>
                </a:solidFill>
              </a:defRPr>
            </a:lvl1pPr>
            <a:lvl2pPr indent="-406400">
              <a:buSzPts val="2800"/>
              <a:defRPr sz="2800" i="1">
                <a:solidFill>
                  <a:schemeClr val="accent1"/>
                </a:solidFill>
              </a:defRPr>
            </a:lvl2pPr>
            <a:lvl3pPr indent="-406400">
              <a:buSzPts val="2800"/>
              <a:defRPr sz="2800" i="1">
                <a:solidFill>
                  <a:schemeClr val="accent1"/>
                </a:solidFill>
              </a:defRPr>
            </a:lvl3pPr>
            <a:lvl4pPr indent="-406400">
              <a:buSzPts val="2800"/>
              <a:defRPr sz="2800" i="1">
                <a:solidFill>
                  <a:schemeClr val="accent1"/>
                </a:solidFill>
              </a:defRPr>
            </a:lvl4pPr>
            <a:lvl5pPr indent="-406400">
              <a:buSzPts val="2800"/>
              <a:defRPr sz="2800" i="1">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7" name="Google Shape;23;p4"/>
          <p:cNvSpPr txBox="1"/>
          <p:nvPr/>
        </p:nvSpPr>
        <p:spPr>
          <a:xfrm>
            <a:off x="286540" y="2244031"/>
            <a:ext cx="1306201" cy="91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4800" b="1">
                <a:solidFill>
                  <a:schemeClr val="accent1"/>
                </a:solidFill>
                <a:latin typeface="Quicksand"/>
                <a:ea typeface="Quicksand"/>
                <a:cs typeface="Quicksand"/>
                <a:sym typeface="Quicksand"/>
              </a:defRPr>
            </a:lvl1pPr>
          </a:lstStyle>
          <a:p>
            <a:r>
              <a: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499647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165474" y="549649"/>
            <a:ext cx="6858001" cy="345001"/>
          </a:xfrm>
          <a:prstGeom prst="rect">
            <a:avLst/>
          </a:prstGeom>
        </p:spPr>
        <p:txBody>
          <a:bodyPr>
            <a:normAutofit/>
          </a:bodyPr>
          <a:lstStyle/>
          <a:p>
            <a:r>
              <a:t>Title Text</a:t>
            </a:r>
          </a:p>
        </p:txBody>
      </p:sp>
      <p:sp>
        <p:nvSpPr>
          <p:cNvPr id="58" name="Body Level One…"/>
          <p:cNvSpPr txBox="1">
            <a:spLocks noGrp="1"/>
          </p:cNvSpPr>
          <p:nvPr>
            <p:ph type="body" sz="half" idx="1"/>
          </p:nvPr>
        </p:nvSpPr>
        <p:spPr>
          <a:xfrm>
            <a:off x="1165474" y="1174116"/>
            <a:ext cx="3306902" cy="3725702"/>
          </a:xfrm>
          <a:prstGeom prst="rect">
            <a:avLst/>
          </a:prstGeom>
        </p:spPr>
        <p:txBody>
          <a:bodyPr>
            <a:normAutofit/>
          </a:bodyPr>
          <a:lstStyle>
            <a:lvl1pPr indent="-355600">
              <a:buSzPts val="2000"/>
              <a:defRPr sz="2000"/>
            </a:lvl1pPr>
            <a:lvl2pPr indent="-355600">
              <a:buSzPts val="2000"/>
              <a:defRPr sz="2000"/>
            </a:lvl2pPr>
            <a:lvl3pPr indent="-355600">
              <a:buSzPts val="2000"/>
              <a:defRPr sz="2000"/>
            </a:lvl3pPr>
            <a:lvl4pPr indent="-355600">
              <a:buSzPts val="2000"/>
              <a:defRPr sz="2000"/>
            </a:lvl4pPr>
            <a:lvl5pPr indent="-355600">
              <a:buSzPts val="2000"/>
              <a:defRPr sz="2000"/>
            </a:lvl5pPr>
          </a:lstStyle>
          <a:p>
            <a:r>
              <a:t>Body Level One</a:t>
            </a:r>
          </a:p>
          <a:p>
            <a:pPr lvl="1"/>
            <a:r>
              <a:t>Body Level Two</a:t>
            </a:r>
          </a:p>
          <a:p>
            <a:pPr lvl="2"/>
            <a:r>
              <a:t>Body Level Three</a:t>
            </a:r>
          </a:p>
          <a:p>
            <a:pPr lvl="3"/>
            <a:r>
              <a:t>Body Level Four</a:t>
            </a:r>
          </a:p>
          <a:p>
            <a:pPr lvl="4"/>
            <a:r>
              <a:t>Body Level Five</a:t>
            </a:r>
          </a:p>
        </p:txBody>
      </p:sp>
      <p:sp>
        <p:nvSpPr>
          <p:cNvPr id="59" name="Google Shape;35;p6"/>
          <p:cNvSpPr txBox="1">
            <a:spLocks noGrp="1"/>
          </p:cNvSpPr>
          <p:nvPr>
            <p:ph type="body" sz="half" idx="21"/>
          </p:nvPr>
        </p:nvSpPr>
        <p:spPr>
          <a:xfrm>
            <a:off x="4671569" y="1174116"/>
            <a:ext cx="3306901" cy="3725702"/>
          </a:xfrm>
          <a:prstGeom prst="rect">
            <a:avLst/>
          </a:prstGeom>
        </p:spPr>
        <p:txBody>
          <a:bodyPr>
            <a:normAutofit/>
          </a:bodyPr>
          <a:lstStyle/>
          <a:p>
            <a:pPr indent="-355600">
              <a:buSzPts val="2000"/>
              <a:defRPr sz="2000"/>
            </a:pPr>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 name="Google Shape;37;p6"/>
          <p:cNvSpPr/>
          <p:nvPr/>
        </p:nvSpPr>
        <p:spPr>
          <a:xfrm flipH="1">
            <a:off x="945638" y="0"/>
            <a:ext cx="1" cy="5143501"/>
          </a:xfrm>
          <a:prstGeom prst="line">
            <a:avLst/>
          </a:prstGeom>
          <a:ln>
            <a:solidFill>
              <a:schemeClr val="accent5"/>
            </a:solidFill>
          </a:ln>
        </p:spPr>
        <p:txBody>
          <a:bodyPr lIns="45719" rIns="45719"/>
          <a:lstStyle/>
          <a:p>
            <a:endParaRPr/>
          </a:p>
        </p:txBody>
      </p:sp>
      <p:sp>
        <p:nvSpPr>
          <p:cNvPr id="62" name="Google Shape;38;p6"/>
          <p:cNvSpPr/>
          <p:nvPr/>
        </p:nvSpPr>
        <p:spPr>
          <a:xfrm>
            <a:off x="874396" y="605793"/>
            <a:ext cx="142501" cy="142501"/>
          </a:xfrm>
          <a:prstGeom prst="ellipse">
            <a:avLst/>
          </a:prstGeom>
          <a:solidFill>
            <a:schemeClr val="accent1"/>
          </a:solidFill>
          <a:ln w="28575">
            <a:solidFill>
              <a:srgbClr val="2E3037"/>
            </a:solidFill>
          </a:ln>
        </p:spPr>
        <p:txBody>
          <a:bodyPr lIns="45719" rIns="45719" anchor="ctr"/>
          <a:lstStyle/>
          <a:p>
            <a:pPr>
              <a:defRPr>
                <a:solidFill>
                  <a:srgbClr val="000000"/>
                </a:solidFill>
              </a:defRPr>
            </a:pPr>
            <a:endParaRPr/>
          </a:p>
        </p:txBody>
      </p:sp>
      <p:sp>
        <p:nvSpPr>
          <p:cNvPr id="63" name="Google Shape;39;p6"/>
          <p:cNvSpPr/>
          <p:nvPr/>
        </p:nvSpPr>
        <p:spPr>
          <a:xfrm>
            <a:off x="844674" y="1400720"/>
            <a:ext cx="201901" cy="201901"/>
          </a:xfrm>
          <a:prstGeom prst="ellipse">
            <a:avLst/>
          </a:prstGeom>
          <a:solidFill>
            <a:srgbClr val="2E3037"/>
          </a:solidFill>
          <a:ln>
            <a:solidFill>
              <a:schemeClr val="accent5"/>
            </a:solidFill>
          </a:ln>
        </p:spPr>
        <p:txBody>
          <a:bodyPr lIns="45719" rIns="45719" anchor="ctr"/>
          <a:lstStyle/>
          <a:p>
            <a:pPr>
              <a:defRPr>
                <a:solidFill>
                  <a:srgbClr val="000000"/>
                </a:solidFill>
              </a:defRPr>
            </a:pPr>
            <a:endParaRPr/>
          </a:p>
        </p:txBody>
      </p:sp>
    </p:spTree>
    <p:extLst>
      <p:ext uri="{BB962C8B-B14F-4D97-AF65-F5344CB8AC3E}">
        <p14:creationId xmlns:p14="http://schemas.microsoft.com/office/powerpoint/2010/main" val="185956142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84" name="Title Text"/>
          <p:cNvSpPr txBox="1">
            <a:spLocks noGrp="1"/>
          </p:cNvSpPr>
          <p:nvPr>
            <p:ph type="title"/>
          </p:nvPr>
        </p:nvSpPr>
        <p:spPr>
          <a:xfrm>
            <a:off x="1165474" y="549649"/>
            <a:ext cx="6858001" cy="345001"/>
          </a:xfrm>
          <a:prstGeom prst="rect">
            <a:avLst/>
          </a:prstGeom>
        </p:spPr>
        <p:txBody>
          <a:bodyPr>
            <a:normAutofit/>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 name="Google Shape;52;p8"/>
          <p:cNvSpPr/>
          <p:nvPr/>
        </p:nvSpPr>
        <p:spPr>
          <a:xfrm flipH="1">
            <a:off x="945638" y="0"/>
            <a:ext cx="1" cy="5143501"/>
          </a:xfrm>
          <a:prstGeom prst="line">
            <a:avLst/>
          </a:prstGeom>
          <a:ln>
            <a:solidFill>
              <a:schemeClr val="accent5"/>
            </a:solidFill>
          </a:ln>
        </p:spPr>
        <p:txBody>
          <a:bodyPr lIns="45719" rIns="45719"/>
          <a:lstStyle/>
          <a:p>
            <a:endParaRPr/>
          </a:p>
        </p:txBody>
      </p:sp>
      <p:sp>
        <p:nvSpPr>
          <p:cNvPr id="87" name="Google Shape;53;p8"/>
          <p:cNvSpPr/>
          <p:nvPr/>
        </p:nvSpPr>
        <p:spPr>
          <a:xfrm>
            <a:off x="874396" y="605793"/>
            <a:ext cx="142501" cy="142501"/>
          </a:xfrm>
          <a:prstGeom prst="ellipse">
            <a:avLst/>
          </a:prstGeom>
          <a:solidFill>
            <a:schemeClr val="accent1"/>
          </a:solidFill>
          <a:ln w="28575">
            <a:solidFill>
              <a:srgbClr val="2E3037"/>
            </a:solidFill>
          </a:ln>
        </p:spPr>
        <p:txBody>
          <a:bodyPr lIns="45719" rIns="45719" anchor="ctr"/>
          <a:lstStyle/>
          <a:p>
            <a:pPr>
              <a:defRPr>
                <a:solidFill>
                  <a:srgbClr val="000000"/>
                </a:solidFill>
              </a:defRPr>
            </a:pPr>
            <a:endParaRPr/>
          </a:p>
        </p:txBody>
      </p:sp>
    </p:spTree>
    <p:extLst>
      <p:ext uri="{BB962C8B-B14F-4D97-AF65-F5344CB8AC3E}">
        <p14:creationId xmlns:p14="http://schemas.microsoft.com/office/powerpoint/2010/main" val="260416855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7" r:id="rId5"/>
    <p:sldLayoutId id="2147483659" r:id="rId6"/>
    <p:sldLayoutId id="2147483660" r:id="rId7"/>
    <p:sldLayoutId id="2147483661" r:id="rId8"/>
    <p:sldLayoutId id="2147483662"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597782" y="390431"/>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Recommendation System for mental wellbeing</a:t>
            </a:r>
            <a:endParaRPr dirty="0"/>
          </a:p>
        </p:txBody>
      </p:sp>
      <p:sp>
        <p:nvSpPr>
          <p:cNvPr id="2" name="TextBox 1">
            <a:extLst>
              <a:ext uri="{FF2B5EF4-FFF2-40B4-BE49-F238E27FC236}">
                <a16:creationId xmlns:a16="http://schemas.microsoft.com/office/drawing/2014/main" id="{102837EB-2E55-4092-BF2E-D19C402A7956}"/>
              </a:ext>
            </a:extLst>
          </p:cNvPr>
          <p:cNvSpPr txBox="1"/>
          <p:nvPr/>
        </p:nvSpPr>
        <p:spPr>
          <a:xfrm>
            <a:off x="5572125" y="2986088"/>
            <a:ext cx="3357563" cy="1600438"/>
          </a:xfrm>
          <a:prstGeom prst="rect">
            <a:avLst/>
          </a:prstGeom>
          <a:noFill/>
        </p:spPr>
        <p:txBody>
          <a:bodyPr wrap="square" rtlCol="0">
            <a:spAutoFit/>
          </a:bodyPr>
          <a:lstStyle/>
          <a:p>
            <a:pPr algn="ctr"/>
            <a:r>
              <a:rPr lang="en-IN" dirty="0">
                <a:solidFill>
                  <a:schemeClr val="accent2">
                    <a:lumMod val="75000"/>
                  </a:schemeClr>
                </a:solidFill>
              </a:rPr>
              <a:t>Team:</a:t>
            </a:r>
          </a:p>
          <a:p>
            <a:pPr algn="ctr"/>
            <a:r>
              <a:rPr lang="en-IN" dirty="0" err="1">
                <a:solidFill>
                  <a:schemeClr val="accent2">
                    <a:lumMod val="75000"/>
                  </a:schemeClr>
                </a:solidFill>
              </a:rPr>
              <a:t>A.Anudeep</a:t>
            </a:r>
            <a:r>
              <a:rPr lang="en-IN" dirty="0">
                <a:solidFill>
                  <a:schemeClr val="accent2">
                    <a:lumMod val="75000"/>
                  </a:schemeClr>
                </a:solidFill>
              </a:rPr>
              <a:t>(160719733011)</a:t>
            </a:r>
          </a:p>
          <a:p>
            <a:pPr algn="ctr"/>
            <a:r>
              <a:rPr lang="en-IN" dirty="0" err="1">
                <a:solidFill>
                  <a:schemeClr val="accent2">
                    <a:lumMod val="75000"/>
                  </a:schemeClr>
                </a:solidFill>
              </a:rPr>
              <a:t>M.N.Akarshana</a:t>
            </a:r>
            <a:r>
              <a:rPr lang="en-IN" dirty="0">
                <a:solidFill>
                  <a:schemeClr val="accent2">
                    <a:lumMod val="75000"/>
                  </a:schemeClr>
                </a:solidFill>
              </a:rPr>
              <a:t>(160719733040)</a:t>
            </a:r>
          </a:p>
          <a:p>
            <a:pPr algn="ctr"/>
            <a:r>
              <a:rPr lang="en-IN" dirty="0" err="1">
                <a:solidFill>
                  <a:schemeClr val="accent2">
                    <a:lumMod val="75000"/>
                  </a:schemeClr>
                </a:solidFill>
              </a:rPr>
              <a:t>M.Sai</a:t>
            </a:r>
            <a:r>
              <a:rPr lang="en-IN" dirty="0">
                <a:solidFill>
                  <a:schemeClr val="accent2">
                    <a:lumMod val="75000"/>
                  </a:schemeClr>
                </a:solidFill>
              </a:rPr>
              <a:t> Dhanush(160719733043)</a:t>
            </a:r>
          </a:p>
          <a:p>
            <a:pPr algn="ctr"/>
            <a:endParaRPr lang="en-IN" dirty="0">
              <a:solidFill>
                <a:schemeClr val="accent2">
                  <a:lumMod val="75000"/>
                </a:schemeClr>
              </a:solidFill>
            </a:endParaRPr>
          </a:p>
          <a:p>
            <a:pPr algn="ctr"/>
            <a:r>
              <a:rPr lang="it-IT" dirty="0">
                <a:solidFill>
                  <a:schemeClr val="accent2">
                    <a:lumMod val="75000"/>
                  </a:schemeClr>
                </a:solidFill>
              </a:rPr>
              <a:t>Under the Guidance of:</a:t>
            </a:r>
          </a:p>
          <a:p>
            <a:pPr algn="ctr"/>
            <a:r>
              <a:rPr lang="it-IT" dirty="0">
                <a:solidFill>
                  <a:schemeClr val="accent2">
                    <a:lumMod val="75000"/>
                  </a:schemeClr>
                </a:solidFill>
              </a:rPr>
              <a:t>G. Saritha Asst.Professor</a:t>
            </a:r>
          </a:p>
        </p:txBody>
      </p:sp>
      <p:sp>
        <p:nvSpPr>
          <p:cNvPr id="4" name="TextBox 3">
            <a:extLst>
              <a:ext uri="{FF2B5EF4-FFF2-40B4-BE49-F238E27FC236}">
                <a16:creationId xmlns:a16="http://schemas.microsoft.com/office/drawing/2014/main" id="{FF870592-F284-4354-971A-D0D92B20609D}"/>
              </a:ext>
            </a:extLst>
          </p:cNvPr>
          <p:cNvSpPr txBox="1"/>
          <p:nvPr/>
        </p:nvSpPr>
        <p:spPr>
          <a:xfrm>
            <a:off x="981075" y="2986088"/>
            <a:ext cx="3357563" cy="307777"/>
          </a:xfrm>
          <a:prstGeom prst="rect">
            <a:avLst/>
          </a:prstGeom>
          <a:noFill/>
        </p:spPr>
        <p:txBody>
          <a:bodyPr wrap="square" rtlCol="0">
            <a:spAutoFit/>
          </a:bodyPr>
          <a:lstStyle/>
          <a:p>
            <a:pPr algn="ctr"/>
            <a:r>
              <a:rPr lang="en-IN" dirty="0">
                <a:solidFill>
                  <a:schemeClr val="accent2">
                    <a:lumMod val="75000"/>
                  </a:schemeClr>
                </a:solidFill>
              </a:rPr>
              <a:t>Team Name: Helium-3</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68;p24"/>
          <p:cNvSpPr txBox="1">
            <a:spLocks noGrp="1"/>
          </p:cNvSpPr>
          <p:nvPr>
            <p:ph type="title"/>
          </p:nvPr>
        </p:nvSpPr>
        <p:spPr>
          <a:xfrm>
            <a:off x="1143000" y="459665"/>
            <a:ext cx="6858000" cy="434758"/>
          </a:xfrm>
          <a:prstGeom prst="rect">
            <a:avLst/>
          </a:prstGeom>
        </p:spPr>
        <p:txBody>
          <a:bodyPr/>
          <a:lstStyle>
            <a:lvl1pPr defTabSz="822959">
              <a:defRPr sz="1619"/>
            </a:lvl1pPr>
          </a:lstStyle>
          <a:p>
            <a:r>
              <a:t>SURVEY-2</a:t>
            </a:r>
          </a:p>
        </p:txBody>
      </p:sp>
      <p:sp>
        <p:nvSpPr>
          <p:cNvPr id="151" name="Google Shape;170;p24"/>
          <p:cNvSpPr txBox="1">
            <a:spLocks noGrp="1"/>
          </p:cNvSpPr>
          <p:nvPr>
            <p:ph type="sldNum" sz="quarter" idx="2"/>
          </p:nvPr>
        </p:nvSpPr>
        <p:spPr>
          <a:xfrm>
            <a:off x="8791549" y="4752130"/>
            <a:ext cx="280309" cy="3606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aphicFrame>
        <p:nvGraphicFramePr>
          <p:cNvPr id="4" name="Table">
            <a:extLst>
              <a:ext uri="{FF2B5EF4-FFF2-40B4-BE49-F238E27FC236}">
                <a16:creationId xmlns:a16="http://schemas.microsoft.com/office/drawing/2014/main" id="{752A2C1D-34EE-41C8-B3F5-8F775BAEC306}"/>
              </a:ext>
            </a:extLst>
          </p:cNvPr>
          <p:cNvGraphicFramePr/>
          <p:nvPr>
            <p:extLst>
              <p:ext uri="{D42A27DB-BD31-4B8C-83A1-F6EECF244321}">
                <p14:modId xmlns:p14="http://schemas.microsoft.com/office/powerpoint/2010/main" val="532344577"/>
              </p:ext>
            </p:extLst>
          </p:nvPr>
        </p:nvGraphicFramePr>
        <p:xfrm>
          <a:off x="1023053" y="894423"/>
          <a:ext cx="8048805" cy="3840480"/>
        </p:xfrm>
        <a:graphic>
          <a:graphicData uri="http://schemas.openxmlformats.org/drawingml/2006/table">
            <a:tbl>
              <a:tblPr firstRow="1" firstCol="1"/>
              <a:tblGrid>
                <a:gridCol w="1609761">
                  <a:extLst>
                    <a:ext uri="{9D8B030D-6E8A-4147-A177-3AD203B41FA5}">
                      <a16:colId xmlns:a16="http://schemas.microsoft.com/office/drawing/2014/main" val="20000"/>
                    </a:ext>
                  </a:extLst>
                </a:gridCol>
                <a:gridCol w="99866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2464526">
                  <a:extLst>
                    <a:ext uri="{9D8B030D-6E8A-4147-A177-3AD203B41FA5}">
                      <a16:colId xmlns:a16="http://schemas.microsoft.com/office/drawing/2014/main" val="20003"/>
                    </a:ext>
                  </a:extLst>
                </a:gridCol>
                <a:gridCol w="1268978">
                  <a:extLst>
                    <a:ext uri="{9D8B030D-6E8A-4147-A177-3AD203B41FA5}">
                      <a16:colId xmlns:a16="http://schemas.microsoft.com/office/drawing/2014/main" val="20004"/>
                    </a:ext>
                  </a:extLst>
                </a:gridCol>
              </a:tblGrid>
              <a:tr h="367395">
                <a:tc>
                  <a:txBody>
                    <a:bodyPr/>
                    <a:lstStyle/>
                    <a:p>
                      <a:pPr algn="ctr">
                        <a:defRPr sz="1800">
                          <a:solidFill>
                            <a:srgbClr val="000000"/>
                          </a:solidFill>
                        </a:defRPr>
                      </a:pPr>
                      <a:r>
                        <a:rPr sz="1400">
                          <a:solidFill>
                            <a:schemeClr val="bg1"/>
                          </a:solidFill>
                          <a:latin typeface="Quicksand" panose="020B0604020202020204" charset="0"/>
                          <a:sym typeface="Times New Roman"/>
                        </a:rPr>
                        <a:t>Authors</a:t>
                      </a:r>
                    </a:p>
                  </a:txBody>
                  <a:tcPr marL="0" marR="0" marT="0" marB="0" horzOverflow="overflow">
                    <a:lnR>
                      <a:solidFill>
                        <a:srgbClr val="FFFFFF"/>
                      </a:solidFill>
                    </a:lnR>
                    <a:lnB>
                      <a:solidFill>
                        <a:srgbClr val="FFFFFF"/>
                      </a:solidFill>
                    </a:lnB>
                  </a:tcPr>
                </a:tc>
                <a:tc>
                  <a:txBody>
                    <a:bodyPr/>
                    <a:lstStyle/>
                    <a:p>
                      <a:pPr algn="ctr">
                        <a:defRPr sz="1800">
                          <a:solidFill>
                            <a:srgbClr val="000000"/>
                          </a:solidFill>
                        </a:defRPr>
                      </a:pPr>
                      <a:r>
                        <a:rPr sz="1400" dirty="0">
                          <a:solidFill>
                            <a:schemeClr val="bg1"/>
                          </a:solidFill>
                          <a:latin typeface="Quicksand" panose="020B0604020202020204" charset="0"/>
                          <a:sym typeface="Times New Roman"/>
                        </a:rPr>
                        <a:t>Title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Methodology</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Scope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Evaluation Paramters</a:t>
                      </a:r>
                    </a:p>
                  </a:txBody>
                  <a:tcPr marL="0" marR="0" marT="0" marB="0" horzOverflow="overflow">
                    <a:lnL>
                      <a:solidFill>
                        <a:srgbClr val="FFFFFF"/>
                      </a:solidFill>
                    </a:lnL>
                    <a:lnB>
                      <a:solidFill>
                        <a:srgbClr val="FFFFFF"/>
                      </a:solidFill>
                    </a:lnB>
                  </a:tcPr>
                </a:tc>
                <a:extLst>
                  <a:ext uri="{0D108BD9-81ED-4DB2-BD59-A6C34878D82A}">
                    <a16:rowId xmlns:a16="http://schemas.microsoft.com/office/drawing/2014/main" val="10000"/>
                  </a:ext>
                </a:extLst>
              </a:tr>
              <a:tr h="760095">
                <a:tc>
                  <a:txBody>
                    <a:bodyPr/>
                    <a:lstStyle/>
                    <a:p>
                      <a:pPr algn="ctr">
                        <a:defRPr sz="1400">
                          <a:sym typeface="Times New Roman"/>
                        </a:defRPr>
                      </a:pPr>
                      <a:endParaRPr lang="en-IN"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Galen Chin-</a:t>
                      </a:r>
                      <a:r>
                        <a:rPr lang="en-GB" dirty="0" err="1">
                          <a:solidFill>
                            <a:schemeClr val="bg1"/>
                          </a:solidFill>
                          <a:latin typeface="Quicksand" panose="020B0604020202020204" charset="0"/>
                        </a:rPr>
                        <a:t>Lun</a:t>
                      </a:r>
                      <a:r>
                        <a:rPr lang="en-GB" dirty="0">
                          <a:solidFill>
                            <a:schemeClr val="bg1"/>
                          </a:solidFill>
                          <a:latin typeface="Quicksand" panose="020B0604020202020204" charset="0"/>
                        </a:rPr>
                        <a:t> Hung, Pei-Ching Yang, Chen-Yi </a:t>
                      </a:r>
                      <a:r>
                        <a:rPr lang="en-GB" dirty="0" err="1">
                          <a:solidFill>
                            <a:schemeClr val="bg1"/>
                          </a:solidFill>
                          <a:latin typeface="Quicksand" panose="020B0604020202020204" charset="0"/>
                        </a:rPr>
                        <a:t>Wang,Jung</a:t>
                      </a:r>
                      <a:r>
                        <a:rPr lang="en-GB" dirty="0">
                          <a:solidFill>
                            <a:schemeClr val="bg1"/>
                          </a:solidFill>
                          <a:latin typeface="Quicksand" panose="020B0604020202020204" charset="0"/>
                        </a:rPr>
                        <a:t>-Hsien Chiang*</a:t>
                      </a:r>
                      <a:endParaRPr lang="en-IN" sz="1200" dirty="0">
                        <a:solidFill>
                          <a:schemeClr val="bg1"/>
                        </a:solidFill>
                        <a:latin typeface="Quicksand" panose="020B0604020202020204" charset="0"/>
                      </a:endParaRPr>
                    </a:p>
                  </a:txBody>
                  <a:tcPr marL="0" marR="0" marT="0" marB="0" horzOverflow="overflow">
                    <a:lnR>
                      <a:solidFill>
                        <a:srgbClr val="FFFFFF"/>
                      </a:solidFill>
                    </a:lnR>
                    <a:lnT>
                      <a:solidFill>
                        <a:srgbClr val="FFFFFF"/>
                      </a:solidFill>
                    </a:lnT>
                  </a:tcPr>
                </a:tc>
                <a:tc>
                  <a:txBody>
                    <a:bodyPr/>
                    <a:lstStyle/>
                    <a:p>
                      <a:pPr algn="ctr">
                        <a:defRPr sz="1400">
                          <a:sym typeface="Times New Roman"/>
                        </a:defRPr>
                      </a:pPr>
                      <a:r>
                        <a:rPr lang="en-GB" dirty="0">
                          <a:solidFill>
                            <a:schemeClr val="bg1"/>
                          </a:solidFill>
                          <a:latin typeface="Quicksand" panose="020B0604020202020204" charset="0"/>
                        </a:rPr>
                        <a:t>A Smartphone-Based Personalized Activity Recommender System for Patients with Depression</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Davies–Bouldin index (DB index) is used  to evaluate cluster validity in the recommendation algorithm. The Davies–Bouldin </a:t>
                      </a:r>
                      <a:r>
                        <a:rPr lang="en-GB" dirty="0" err="1">
                          <a:solidFill>
                            <a:schemeClr val="bg1"/>
                          </a:solidFill>
                          <a:latin typeface="Quicksand" panose="020B0604020202020204" charset="0"/>
                        </a:rPr>
                        <a:t>indexis</a:t>
                      </a:r>
                      <a:r>
                        <a:rPr lang="en-GB" dirty="0">
                          <a:solidFill>
                            <a:schemeClr val="bg1"/>
                          </a:solidFill>
                          <a:latin typeface="Quicksand" panose="020B0604020202020204" charset="0"/>
                        </a:rPr>
                        <a:t> the ratio of the sum of the within cluster scatter to the between cluster separation.</a:t>
                      </a:r>
                      <a:endParaRPr sz="1200" dirty="0">
                        <a:solidFill>
                          <a:schemeClr val="bg1"/>
                        </a:solidFill>
                        <a:latin typeface="Quicksand" panose="020B0604020202020204" charset="0"/>
                      </a:endParaRP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en-GB" sz="1400" dirty="0">
                          <a:solidFill>
                            <a:schemeClr val="bg1"/>
                          </a:solidFill>
                          <a:latin typeface="Quicksand" panose="020B0604020202020204" charset="0"/>
                          <a:sym typeface="Times New Roman"/>
                        </a:rPr>
                        <a:t>they would like to make our system capable of communicating with the electronic health record, which would further the detection of clinically notable emotional alteration. We plan to make our results publicly available so mobile systems developers targeting depressed patients can use our findings as the stepping stone to facilitate their works, which is crucial in improving the conditions of public mental health.</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en-GB" sz="1400" dirty="0" err="1">
                          <a:solidFill>
                            <a:schemeClr val="bg1"/>
                          </a:solidFill>
                          <a:latin typeface="Quicksand" panose="020B0604020202020204" charset="0"/>
                          <a:sym typeface="Times New Roman"/>
                        </a:rPr>
                        <a:t>rScore,Mean</a:t>
                      </a:r>
                      <a:r>
                        <a:rPr lang="en-GB" sz="1400" dirty="0">
                          <a:solidFill>
                            <a:schemeClr val="bg1"/>
                          </a:solidFill>
                          <a:latin typeface="Quicksand" panose="020B0604020202020204" charset="0"/>
                          <a:sym typeface="Times New Roman"/>
                        </a:rPr>
                        <a:t> Absolute Error(MAE),</a:t>
                      </a:r>
                    </a:p>
                    <a:p>
                      <a:pPr algn="ctr">
                        <a:defRPr sz="1800">
                          <a:solidFill>
                            <a:srgbClr val="000000"/>
                          </a:solidFill>
                        </a:defRPr>
                      </a:pPr>
                      <a:r>
                        <a:rPr lang="en-GB" sz="1400" dirty="0">
                          <a:solidFill>
                            <a:schemeClr val="bg1"/>
                          </a:solidFill>
                          <a:latin typeface="Quicksand" panose="020B0604020202020204" charset="0"/>
                          <a:sym typeface="Times New Roman"/>
                        </a:rPr>
                        <a:t>Mean Average Position (MAP)</a:t>
                      </a:r>
                    </a:p>
                  </a:txBody>
                  <a:tcPr marL="0" marR="0" marT="0" marB="0" horzOverflow="overflow">
                    <a:lnL>
                      <a:solidFill>
                        <a:srgbClr val="FFFFFF"/>
                      </a:solidFill>
                    </a:lnL>
                    <a:lnT>
                      <a:solidFill>
                        <a:srgbClr val="FFFFFF"/>
                      </a:solidFill>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4374172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7"/>
          <p:cNvSpPr txBox="1">
            <a:spLocks noGrp="1"/>
          </p:cNvSpPr>
          <p:nvPr>
            <p:ph type="body" idx="1"/>
          </p:nvPr>
        </p:nvSpPr>
        <p:spPr>
          <a:xfrm>
            <a:off x="1227909" y="478972"/>
            <a:ext cx="7611291" cy="283573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800" b="1" i="0" dirty="0">
                <a:solidFill>
                  <a:schemeClr val="accent1"/>
                </a:solidFill>
                <a:effectLst/>
                <a:latin typeface="Quicksand" panose="020B0604020202020204" charset="0"/>
              </a:rPr>
              <a:t>Chi-square: </a:t>
            </a:r>
            <a:r>
              <a:rPr lang="en-GB" sz="1800" b="0" i="0" dirty="0">
                <a:solidFill>
                  <a:schemeClr val="bg1"/>
                </a:solidFill>
                <a:effectLst/>
                <a:latin typeface="Quicksand" panose="020B0604020202020204" charset="0"/>
              </a:rPr>
              <a:t>It is a statistical test used to examine the differences between categorical variables form a random sample in order to judge between expected and observed results.</a:t>
            </a:r>
          </a:p>
          <a:p>
            <a:pPr marL="0" lvl="0" indent="0" algn="l" rtl="0">
              <a:spcBef>
                <a:spcPts val="600"/>
              </a:spcBef>
              <a:spcAft>
                <a:spcPts val="0"/>
              </a:spcAft>
              <a:buNone/>
            </a:pPr>
            <a:endParaRPr lang="en-GB" sz="1800" dirty="0">
              <a:solidFill>
                <a:schemeClr val="bg1"/>
              </a:solidFill>
              <a:latin typeface="Quicksand" panose="020B0604020202020204" charset="0"/>
            </a:endParaRPr>
          </a:p>
          <a:p>
            <a:pPr marL="0" lvl="0" indent="0">
              <a:buNone/>
            </a:pPr>
            <a:r>
              <a:rPr lang="en-GB" sz="1800" b="1" dirty="0">
                <a:solidFill>
                  <a:schemeClr val="accent1"/>
                </a:solidFill>
                <a:latin typeface="Quicksand" panose="020B0604020202020204" charset="0"/>
              </a:rPr>
              <a:t>Covariance: </a:t>
            </a:r>
            <a:r>
              <a:rPr lang="en-GB" sz="1800" dirty="0">
                <a:solidFill>
                  <a:schemeClr val="bg1"/>
                </a:solidFill>
                <a:latin typeface="Quicksand" panose="020B0604020202020204" charset="0"/>
              </a:rPr>
              <a:t>It is an indicator of the extent to which 2 random variables are dependent on each other. Higher number denotes higher dependency. The value lies in the range of – infinity to + infinity.</a:t>
            </a:r>
          </a:p>
          <a:p>
            <a:pPr marL="0" lvl="0" indent="0" algn="l" rtl="0">
              <a:spcBef>
                <a:spcPts val="600"/>
              </a:spcBef>
              <a:spcAft>
                <a:spcPts val="0"/>
              </a:spcAft>
              <a:buNone/>
            </a:pPr>
            <a:endParaRPr lang="en-GB" sz="1800" dirty="0">
              <a:solidFill>
                <a:schemeClr val="bg1"/>
              </a:solidFill>
              <a:latin typeface="Quicksand" panose="020B0604020202020204" charset="0"/>
            </a:endParaRPr>
          </a:p>
          <a:p>
            <a:pPr marL="0" lvl="0" indent="0">
              <a:buNone/>
            </a:pPr>
            <a:r>
              <a:rPr lang="en-GB" sz="1800" b="1" dirty="0">
                <a:solidFill>
                  <a:schemeClr val="accent1"/>
                </a:solidFill>
                <a:latin typeface="Quicksand" panose="020B0604020202020204" charset="0"/>
              </a:rPr>
              <a:t>PHQ-8 : </a:t>
            </a:r>
            <a:r>
              <a:rPr lang="en-GB" sz="1800" dirty="0">
                <a:solidFill>
                  <a:schemeClr val="bg1"/>
                </a:solidFill>
                <a:latin typeface="Quicksand" panose="020B0604020202020204" charset="0"/>
              </a:rPr>
              <a:t>The eight-item Patient Health Questionnaire depression  scale (PHQ-8) is established as a valid diagnostic and severity measure for depressive disorders in large clinical studies.</a:t>
            </a:r>
            <a:endParaRPr sz="1800" dirty="0">
              <a:solidFill>
                <a:schemeClr val="bg1"/>
              </a:solidFill>
              <a:latin typeface="Quicksand" panose="020B0604020202020204" charset="0"/>
            </a:endParaRPr>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14245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anim calcmode="lin" valueType="num">
                                      <p:cBhvr>
                                        <p:cTn id="8"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xEl>
                                              <p:pRg st="2" end="2"/>
                                            </p:txEl>
                                          </p:spTgt>
                                        </p:tgtEl>
                                        <p:attrNameLst>
                                          <p:attrName>style.visibility</p:attrName>
                                        </p:attrNameLst>
                                      </p:cBhvr>
                                      <p:to>
                                        <p:strVal val="visible"/>
                                      </p:to>
                                    </p:set>
                                    <p:animEffect transition="in" filter="fade">
                                      <p:cBhvr>
                                        <p:cTn id="12" dur="1000"/>
                                        <p:tgtEl>
                                          <p:spTgt spid="109">
                                            <p:txEl>
                                              <p:pRg st="2" end="2"/>
                                            </p:txEl>
                                          </p:spTgt>
                                        </p:tgtEl>
                                      </p:cBhvr>
                                    </p:animEffect>
                                    <p:anim calcmode="lin" valueType="num">
                                      <p:cBhvr>
                                        <p:cTn id="13" dur="1000" fill="hold"/>
                                        <p:tgtEl>
                                          <p:spTgt spid="10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xEl>
                                              <p:pRg st="4" end="4"/>
                                            </p:txEl>
                                          </p:spTgt>
                                        </p:tgtEl>
                                        <p:attrNameLst>
                                          <p:attrName>style.visibility</p:attrName>
                                        </p:attrNameLst>
                                      </p:cBhvr>
                                      <p:to>
                                        <p:strVal val="visible"/>
                                      </p:to>
                                    </p:set>
                                    <p:animEffect transition="in" filter="fade">
                                      <p:cBhvr>
                                        <p:cTn id="17" dur="1000"/>
                                        <p:tgtEl>
                                          <p:spTgt spid="109">
                                            <p:txEl>
                                              <p:pRg st="4" end="4"/>
                                            </p:txEl>
                                          </p:spTgt>
                                        </p:tgtEl>
                                      </p:cBhvr>
                                    </p:animEffect>
                                    <p:anim calcmode="lin" valueType="num">
                                      <p:cBhvr>
                                        <p:cTn id="18" dur="1000" fill="hold"/>
                                        <p:tgtEl>
                                          <p:spTgt spid="109">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10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5650"/>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GAP ANALYSIS</a:t>
            </a:r>
            <a:endParaRPr dirty="0"/>
          </a:p>
        </p:txBody>
      </p:sp>
      <p:sp>
        <p:nvSpPr>
          <p:cNvPr id="96" name="Google Shape;96;p15"/>
          <p:cNvSpPr txBox="1"/>
          <p:nvPr/>
        </p:nvSpPr>
        <p:spPr>
          <a:xfrm>
            <a:off x="526358" y="2276850"/>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3</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7092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p>
            <a:pPr marL="0" indent="0">
              <a:buNone/>
            </a:pPr>
            <a:r>
              <a:rPr lang="en-GB" dirty="0"/>
              <a:t>Previous Machine learning models created an algorithm based on the user’s effects for anti-depressants and developed a solution for this problem, the level of depression and the way they got depressed haven’t been analysed.</a:t>
            </a:r>
          </a:p>
          <a:p>
            <a:pPr marL="0" lvl="0" indent="0" algn="l" rtl="0">
              <a:spcBef>
                <a:spcPts val="600"/>
              </a:spcBef>
              <a:spcAft>
                <a:spcPts val="0"/>
              </a:spcAft>
              <a:buNone/>
            </a:pPr>
            <a:endParaRPr sz="1800"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000"/>
                                        <p:tgtEl>
                                          <p:spTgt spid="102">
                                            <p:txEl>
                                              <p:pRg st="0" end="0"/>
                                            </p:txEl>
                                          </p:spTgt>
                                        </p:tgtEl>
                                      </p:cBhvr>
                                    </p:animEffect>
                                    <p:anim calcmode="lin" valueType="num">
                                      <p:cBhvr>
                                        <p:cTn id="8" dur="10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7"/>
          <p:cNvSpPr txBox="1">
            <a:spLocks noGrp="1"/>
          </p:cNvSpPr>
          <p:nvPr>
            <p:ph type="body" idx="1"/>
          </p:nvPr>
        </p:nvSpPr>
        <p:spPr>
          <a:xfrm>
            <a:off x="1776554" y="1404955"/>
            <a:ext cx="6490308" cy="203181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400" b="0" i="0" dirty="0">
                <a:solidFill>
                  <a:schemeClr val="accent1"/>
                </a:solidFill>
                <a:effectLst/>
                <a:latin typeface="Quicksand" panose="020B0604020202020204" charset="0"/>
              </a:rPr>
              <a:t>User engagement and feedback</a:t>
            </a:r>
          </a:p>
          <a:p>
            <a:pPr marL="0" lvl="0" indent="0" algn="l" rtl="0">
              <a:spcBef>
                <a:spcPts val="600"/>
              </a:spcBef>
              <a:spcAft>
                <a:spcPts val="0"/>
              </a:spcAft>
              <a:buNone/>
            </a:pPr>
            <a:endParaRPr lang="en-GB" sz="2400" b="0" i="0" dirty="0">
              <a:solidFill>
                <a:schemeClr val="accent1"/>
              </a:solidFill>
              <a:effectLst/>
              <a:latin typeface="Quicksand" panose="020B0604020202020204" charset="0"/>
            </a:endParaRPr>
          </a:p>
          <a:p>
            <a:pPr marL="0" lvl="0" indent="0" algn="l" rtl="0">
              <a:spcBef>
                <a:spcPts val="600"/>
              </a:spcBef>
              <a:spcAft>
                <a:spcPts val="0"/>
              </a:spcAft>
              <a:buNone/>
            </a:pPr>
            <a:r>
              <a:rPr lang="en-GB" sz="2400" b="0" i="0" dirty="0">
                <a:solidFill>
                  <a:schemeClr val="accent1"/>
                </a:solidFill>
                <a:effectLst/>
                <a:latin typeface="Quicksand" panose="020B0604020202020204" charset="0"/>
              </a:rPr>
              <a:t>Personalization and customization</a:t>
            </a:r>
          </a:p>
          <a:p>
            <a:pPr marL="0" lvl="0" indent="0" algn="l" rtl="0">
              <a:spcBef>
                <a:spcPts val="600"/>
              </a:spcBef>
              <a:spcAft>
                <a:spcPts val="0"/>
              </a:spcAft>
              <a:buNone/>
            </a:pPr>
            <a:endParaRPr lang="en-GB" sz="2400" dirty="0">
              <a:solidFill>
                <a:schemeClr val="accent1"/>
              </a:solidFill>
              <a:latin typeface="Quicksand" panose="020B0604020202020204" charset="0"/>
            </a:endParaRPr>
          </a:p>
          <a:p>
            <a:pPr marL="0" lvl="0" indent="0" algn="l" rtl="0">
              <a:spcBef>
                <a:spcPts val="600"/>
              </a:spcBef>
              <a:spcAft>
                <a:spcPts val="0"/>
              </a:spcAft>
              <a:buNone/>
            </a:pPr>
            <a:r>
              <a:rPr lang="en-GB" sz="2400" dirty="0">
                <a:solidFill>
                  <a:schemeClr val="accent1"/>
                </a:solidFill>
                <a:latin typeface="Quicksand" panose="020B0604020202020204" charset="0"/>
              </a:rPr>
              <a:t>No recommendation system is available which considers user’s depression level and situation.</a:t>
            </a:r>
            <a:endParaRPr sz="2400" dirty="0">
              <a:solidFill>
                <a:schemeClr val="accent1"/>
              </a:solidFill>
              <a:latin typeface="Quicksand" panose="020B0604020202020204" charset="0"/>
            </a:endParaRPr>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11" name="Google Shape;223;p28">
            <a:extLst>
              <a:ext uri="{FF2B5EF4-FFF2-40B4-BE49-F238E27FC236}">
                <a16:creationId xmlns:a16="http://schemas.microsoft.com/office/drawing/2014/main" id="{4D89AE18-0F09-4329-B3F1-741079C8297E}"/>
              </a:ext>
            </a:extLst>
          </p:cNvPr>
          <p:cNvCxnSpPr>
            <a:cxnSpLocks/>
          </p:cNvCxnSpPr>
          <p:nvPr/>
        </p:nvCxnSpPr>
        <p:spPr>
          <a:xfrm flipV="1">
            <a:off x="1556381" y="1652758"/>
            <a:ext cx="0" cy="267483"/>
          </a:xfrm>
          <a:prstGeom prst="straightConnector1">
            <a:avLst/>
          </a:prstGeom>
          <a:noFill/>
          <a:ln w="9525" cap="flat" cmpd="sng">
            <a:solidFill>
              <a:schemeClr val="accent5"/>
            </a:solidFill>
            <a:prstDash val="solid"/>
            <a:round/>
            <a:headEnd type="none" w="lg" len="lg"/>
            <a:tailEnd type="oval" w="lg" len="lg"/>
          </a:ln>
        </p:spPr>
      </p:cxnSp>
      <p:cxnSp>
        <p:nvCxnSpPr>
          <p:cNvPr id="12" name="Google Shape;223;p28">
            <a:extLst>
              <a:ext uri="{FF2B5EF4-FFF2-40B4-BE49-F238E27FC236}">
                <a16:creationId xmlns:a16="http://schemas.microsoft.com/office/drawing/2014/main" id="{AA149123-B929-4E6F-B50E-CC1531958089}"/>
              </a:ext>
            </a:extLst>
          </p:cNvPr>
          <p:cNvCxnSpPr>
            <a:cxnSpLocks/>
          </p:cNvCxnSpPr>
          <p:nvPr/>
        </p:nvCxnSpPr>
        <p:spPr>
          <a:xfrm flipV="1">
            <a:off x="1556381" y="2571750"/>
            <a:ext cx="0" cy="267483"/>
          </a:xfrm>
          <a:prstGeom prst="straightConnector1">
            <a:avLst/>
          </a:prstGeom>
          <a:noFill/>
          <a:ln w="9525" cap="flat" cmpd="sng">
            <a:solidFill>
              <a:schemeClr val="accent5"/>
            </a:solidFill>
            <a:prstDash val="solid"/>
            <a:round/>
            <a:headEnd type="none" w="lg" len="lg"/>
            <a:tailEnd type="oval" w="lg" len="lg"/>
          </a:ln>
        </p:spPr>
      </p:cxnSp>
      <p:cxnSp>
        <p:nvCxnSpPr>
          <p:cNvPr id="6" name="Google Shape;223;p28">
            <a:extLst>
              <a:ext uri="{FF2B5EF4-FFF2-40B4-BE49-F238E27FC236}">
                <a16:creationId xmlns:a16="http://schemas.microsoft.com/office/drawing/2014/main" id="{0A7F99AF-518F-4426-9159-94C05E68F604}"/>
              </a:ext>
            </a:extLst>
          </p:cNvPr>
          <p:cNvCxnSpPr>
            <a:cxnSpLocks/>
          </p:cNvCxnSpPr>
          <p:nvPr/>
        </p:nvCxnSpPr>
        <p:spPr>
          <a:xfrm flipV="1">
            <a:off x="1556381" y="3303033"/>
            <a:ext cx="0" cy="267483"/>
          </a:xfrm>
          <a:prstGeom prst="straightConnector1">
            <a:avLst/>
          </a:prstGeom>
          <a:noFill/>
          <a:ln w="9525" cap="flat" cmpd="sng">
            <a:solidFill>
              <a:schemeClr val="accent5"/>
            </a:solidFill>
            <a:prstDash val="solid"/>
            <a:round/>
            <a:headEnd type="none" w="lg" len="lg"/>
            <a:tailEnd type="oval"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anim calcmode="lin" valueType="num">
                                      <p:cBhvr>
                                        <p:cTn id="8"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xEl>
                                              <p:pRg st="2" end="2"/>
                                            </p:txEl>
                                          </p:spTgt>
                                        </p:tgtEl>
                                        <p:attrNameLst>
                                          <p:attrName>style.visibility</p:attrName>
                                        </p:attrNameLst>
                                      </p:cBhvr>
                                      <p:to>
                                        <p:strVal val="visible"/>
                                      </p:to>
                                    </p:set>
                                    <p:animEffect transition="in" filter="fade">
                                      <p:cBhvr>
                                        <p:cTn id="12" dur="1000"/>
                                        <p:tgtEl>
                                          <p:spTgt spid="109">
                                            <p:txEl>
                                              <p:pRg st="2" end="2"/>
                                            </p:txEl>
                                          </p:spTgt>
                                        </p:tgtEl>
                                      </p:cBhvr>
                                    </p:animEffect>
                                    <p:anim calcmode="lin" valueType="num">
                                      <p:cBhvr>
                                        <p:cTn id="13" dur="1000" fill="hold"/>
                                        <p:tgtEl>
                                          <p:spTgt spid="10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9">
                                            <p:txEl>
                                              <p:pRg st="4" end="4"/>
                                            </p:txEl>
                                          </p:spTgt>
                                        </p:tgtEl>
                                        <p:attrNameLst>
                                          <p:attrName>style.visibility</p:attrName>
                                        </p:attrNameLst>
                                      </p:cBhvr>
                                      <p:to>
                                        <p:strVal val="visible"/>
                                      </p:to>
                                    </p:set>
                                    <p:animEffect transition="in" filter="fade">
                                      <p:cBhvr>
                                        <p:cTn id="19" dur="1000"/>
                                        <p:tgtEl>
                                          <p:spTgt spid="109">
                                            <p:txEl>
                                              <p:pRg st="4" end="4"/>
                                            </p:txEl>
                                          </p:spTgt>
                                        </p:tgtEl>
                                      </p:cBhvr>
                                    </p:animEffect>
                                    <p:anim calcmode="lin" valueType="num">
                                      <p:cBhvr>
                                        <p:cTn id="20" dur="1000" fill="hold"/>
                                        <p:tgtEl>
                                          <p:spTgt spid="109">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10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OBJECTIVES OF </a:t>
            </a:r>
            <a:br>
              <a:rPr lang="en" dirty="0"/>
            </a:br>
            <a:r>
              <a:rPr lang="en" dirty="0"/>
              <a:t>GAP ANALYSIS</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4</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79907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7"/>
          <p:cNvSpPr txBox="1">
            <a:spLocks noGrp="1"/>
          </p:cNvSpPr>
          <p:nvPr>
            <p:ph type="body" idx="1"/>
          </p:nvPr>
        </p:nvSpPr>
        <p:spPr>
          <a:xfrm>
            <a:off x="1489165" y="757238"/>
            <a:ext cx="7297647" cy="34504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400" b="0" i="0" dirty="0">
                <a:solidFill>
                  <a:schemeClr val="accent1"/>
                </a:solidFill>
                <a:effectLst/>
                <a:latin typeface="Quicksand" panose="020B0604020202020204" charset="0"/>
              </a:rPr>
              <a:t>Developing and implementing algorithms that can effectively </a:t>
            </a:r>
            <a:r>
              <a:rPr lang="en-GB" sz="2400" b="0" i="0" dirty="0" err="1">
                <a:solidFill>
                  <a:schemeClr val="accent1"/>
                </a:solidFill>
                <a:effectLst/>
                <a:latin typeface="Quicksand" panose="020B0604020202020204" charset="0"/>
              </a:rPr>
              <a:t>analyze</a:t>
            </a:r>
            <a:r>
              <a:rPr lang="en-GB" sz="2400" b="0" i="0" dirty="0">
                <a:solidFill>
                  <a:schemeClr val="accent1"/>
                </a:solidFill>
                <a:effectLst/>
                <a:latin typeface="Quicksand" panose="020B0604020202020204" charset="0"/>
              </a:rPr>
              <a:t> and make use of the available data</a:t>
            </a:r>
          </a:p>
          <a:p>
            <a:pPr marL="0" lvl="0" indent="0" algn="l" rtl="0">
              <a:spcBef>
                <a:spcPts val="600"/>
              </a:spcBef>
              <a:spcAft>
                <a:spcPts val="0"/>
              </a:spcAft>
              <a:buNone/>
            </a:pPr>
            <a:r>
              <a:rPr lang="en-GB" sz="2400" b="0" i="0" dirty="0">
                <a:solidFill>
                  <a:schemeClr val="accent1"/>
                </a:solidFill>
                <a:effectLst/>
                <a:latin typeface="Quicksand" panose="020B0604020202020204" charset="0"/>
              </a:rPr>
              <a:t>Implementing features that encourage user engagement and collect feedback</a:t>
            </a:r>
          </a:p>
          <a:p>
            <a:pPr marL="0" lvl="0" indent="0" algn="l" rtl="0">
              <a:spcBef>
                <a:spcPts val="600"/>
              </a:spcBef>
              <a:spcAft>
                <a:spcPts val="0"/>
              </a:spcAft>
              <a:buNone/>
            </a:pPr>
            <a:r>
              <a:rPr lang="en-GB" sz="2400" dirty="0">
                <a:solidFill>
                  <a:schemeClr val="accent1"/>
                </a:solidFill>
                <a:latin typeface="Quicksand" panose="020B0604020202020204" charset="0"/>
              </a:rPr>
              <a:t>Developing a</a:t>
            </a:r>
            <a:r>
              <a:rPr lang="en-GB" sz="2400" b="0" i="0" dirty="0">
                <a:solidFill>
                  <a:schemeClr val="accent1"/>
                </a:solidFill>
                <a:effectLst/>
                <a:latin typeface="Quicksand" panose="020B0604020202020204" charset="0"/>
              </a:rPr>
              <a:t>lgorithms that can personalize and customize the recommendations </a:t>
            </a:r>
            <a:endParaRPr sz="2400" dirty="0">
              <a:solidFill>
                <a:schemeClr val="accent1"/>
              </a:solidFill>
              <a:latin typeface="Quicksand" panose="020B0604020202020204" charset="0"/>
            </a:endParaRPr>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cxnSp>
        <p:nvCxnSpPr>
          <p:cNvPr id="5" name="Google Shape;223;p28">
            <a:extLst>
              <a:ext uri="{FF2B5EF4-FFF2-40B4-BE49-F238E27FC236}">
                <a16:creationId xmlns:a16="http://schemas.microsoft.com/office/drawing/2014/main" id="{2714DDCE-0F93-4EE5-82B1-BBCA313BD302}"/>
              </a:ext>
            </a:extLst>
          </p:cNvPr>
          <p:cNvCxnSpPr>
            <a:cxnSpLocks/>
          </p:cNvCxnSpPr>
          <p:nvPr/>
        </p:nvCxnSpPr>
        <p:spPr>
          <a:xfrm flipV="1">
            <a:off x="1350169" y="1064928"/>
            <a:ext cx="0" cy="755163"/>
          </a:xfrm>
          <a:prstGeom prst="straightConnector1">
            <a:avLst/>
          </a:prstGeom>
          <a:noFill/>
          <a:ln w="9525" cap="flat" cmpd="sng">
            <a:solidFill>
              <a:schemeClr val="accent5"/>
            </a:solidFill>
            <a:prstDash val="solid"/>
            <a:round/>
            <a:headEnd type="none" w="lg" len="lg"/>
            <a:tailEnd type="oval" w="lg" len="lg"/>
          </a:ln>
        </p:spPr>
      </p:cxnSp>
      <p:cxnSp>
        <p:nvCxnSpPr>
          <p:cNvPr id="13" name="Google Shape;223;p28">
            <a:extLst>
              <a:ext uri="{FF2B5EF4-FFF2-40B4-BE49-F238E27FC236}">
                <a16:creationId xmlns:a16="http://schemas.microsoft.com/office/drawing/2014/main" id="{F754478B-C633-4B2C-AD7E-26AE021B3638}"/>
              </a:ext>
            </a:extLst>
          </p:cNvPr>
          <p:cNvCxnSpPr>
            <a:cxnSpLocks/>
          </p:cNvCxnSpPr>
          <p:nvPr/>
        </p:nvCxnSpPr>
        <p:spPr>
          <a:xfrm flipV="1">
            <a:off x="1350169" y="2235500"/>
            <a:ext cx="0" cy="493906"/>
          </a:xfrm>
          <a:prstGeom prst="straightConnector1">
            <a:avLst/>
          </a:prstGeom>
          <a:noFill/>
          <a:ln w="9525" cap="flat" cmpd="sng">
            <a:solidFill>
              <a:schemeClr val="accent5"/>
            </a:solidFill>
            <a:prstDash val="solid"/>
            <a:round/>
            <a:headEnd type="none" w="lg" len="lg"/>
            <a:tailEnd type="oval" w="lg" len="lg"/>
          </a:ln>
        </p:spPr>
      </p:cxnSp>
      <p:cxnSp>
        <p:nvCxnSpPr>
          <p:cNvPr id="14" name="Google Shape;223;p28">
            <a:extLst>
              <a:ext uri="{FF2B5EF4-FFF2-40B4-BE49-F238E27FC236}">
                <a16:creationId xmlns:a16="http://schemas.microsoft.com/office/drawing/2014/main" id="{20CC7F18-CCFA-4663-8AE5-C4C5AED88E59}"/>
              </a:ext>
            </a:extLst>
          </p:cNvPr>
          <p:cNvCxnSpPr>
            <a:cxnSpLocks/>
          </p:cNvCxnSpPr>
          <p:nvPr/>
        </p:nvCxnSpPr>
        <p:spPr>
          <a:xfrm flipV="1">
            <a:off x="1350509" y="3037419"/>
            <a:ext cx="0" cy="493906"/>
          </a:xfrm>
          <a:prstGeom prst="straightConnector1">
            <a:avLst/>
          </a:prstGeom>
          <a:noFill/>
          <a:ln w="9525" cap="flat" cmpd="sng">
            <a:solidFill>
              <a:schemeClr val="accent5"/>
            </a:solidFill>
            <a:prstDash val="solid"/>
            <a:round/>
            <a:headEnd type="none" w="lg" len="lg"/>
            <a:tailEnd type="oval" w="lg" len="lg"/>
          </a:ln>
        </p:spPr>
      </p:cxnSp>
    </p:spTree>
    <p:extLst>
      <p:ext uri="{BB962C8B-B14F-4D97-AF65-F5344CB8AC3E}">
        <p14:creationId xmlns:p14="http://schemas.microsoft.com/office/powerpoint/2010/main" val="107716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anim calcmode="lin" valueType="num">
                                      <p:cBhvr>
                                        <p:cTn id="8"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1000"/>
                                        <p:tgtEl>
                                          <p:spTgt spid="109">
                                            <p:txEl>
                                              <p:pRg st="1" end="1"/>
                                            </p:txEl>
                                          </p:spTgt>
                                        </p:tgtEl>
                                      </p:cBhvr>
                                    </p:animEffect>
                                    <p:anim calcmode="lin" valueType="num">
                                      <p:cBhvr>
                                        <p:cTn id="13" dur="1000" fill="hold"/>
                                        <p:tgtEl>
                                          <p:spTgt spid="10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xEl>
                                              <p:pRg st="2" end="2"/>
                                            </p:txEl>
                                          </p:spTgt>
                                        </p:tgtEl>
                                        <p:attrNameLst>
                                          <p:attrName>style.visibility</p:attrName>
                                        </p:attrNameLst>
                                      </p:cBhvr>
                                      <p:to>
                                        <p:strVal val="visible"/>
                                      </p:to>
                                    </p:set>
                                    <p:animEffect transition="in" filter="fade">
                                      <p:cBhvr>
                                        <p:cTn id="17" dur="1000"/>
                                        <p:tgtEl>
                                          <p:spTgt spid="109">
                                            <p:txEl>
                                              <p:pRg st="2" end="2"/>
                                            </p:txEl>
                                          </p:spTgt>
                                        </p:tgtEl>
                                      </p:cBhvr>
                                    </p:animEffect>
                                    <p:anim calcmode="lin" valueType="num">
                                      <p:cBhvr>
                                        <p:cTn id="18" dur="1000" fill="hold"/>
                                        <p:tgtEl>
                                          <p:spTgt spid="10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5</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8" name="Google Shape;228;p2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1" name="Google Shape;770;p47">
            <a:extLst>
              <a:ext uri="{FF2B5EF4-FFF2-40B4-BE49-F238E27FC236}">
                <a16:creationId xmlns:a16="http://schemas.microsoft.com/office/drawing/2014/main" id="{9428ACD0-1CB6-405E-BF65-76D14966784C}"/>
              </a:ext>
            </a:extLst>
          </p:cNvPr>
          <p:cNvGrpSpPr/>
          <p:nvPr/>
        </p:nvGrpSpPr>
        <p:grpSpPr>
          <a:xfrm>
            <a:off x="290200" y="605487"/>
            <a:ext cx="320378" cy="320378"/>
            <a:chOff x="1278900" y="2333250"/>
            <a:chExt cx="381175" cy="381175"/>
          </a:xfrm>
        </p:grpSpPr>
        <p:sp>
          <p:nvSpPr>
            <p:cNvPr id="12" name="Google Shape;771;p47">
              <a:extLst>
                <a:ext uri="{FF2B5EF4-FFF2-40B4-BE49-F238E27FC236}">
                  <a16:creationId xmlns:a16="http://schemas.microsoft.com/office/drawing/2014/main" id="{36858234-8257-4740-BB0C-7A0DB3100559}"/>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2;p47">
              <a:extLst>
                <a:ext uri="{FF2B5EF4-FFF2-40B4-BE49-F238E27FC236}">
                  <a16:creationId xmlns:a16="http://schemas.microsoft.com/office/drawing/2014/main" id="{6EDBDAB7-614B-412F-981D-8E93FE3C8036}"/>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3;p47">
              <a:extLst>
                <a:ext uri="{FF2B5EF4-FFF2-40B4-BE49-F238E27FC236}">
                  <a16:creationId xmlns:a16="http://schemas.microsoft.com/office/drawing/2014/main" id="{F58AC1E1-137D-4C88-978A-573BE23F5052}"/>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4;p47">
              <a:extLst>
                <a:ext uri="{FF2B5EF4-FFF2-40B4-BE49-F238E27FC236}">
                  <a16:creationId xmlns:a16="http://schemas.microsoft.com/office/drawing/2014/main" id="{D33CF9D9-4D6B-4886-A7E9-B64A3CC1EBA9}"/>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775;p47">
            <a:extLst>
              <a:ext uri="{FF2B5EF4-FFF2-40B4-BE49-F238E27FC236}">
                <a16:creationId xmlns:a16="http://schemas.microsoft.com/office/drawing/2014/main" id="{0FE46CD8-60DC-430F-9835-72CF9D25824C}"/>
              </a:ext>
            </a:extLst>
          </p:cNvPr>
          <p:cNvGrpSpPr/>
          <p:nvPr/>
        </p:nvGrpSpPr>
        <p:grpSpPr>
          <a:xfrm>
            <a:off x="290178" y="1176249"/>
            <a:ext cx="320399" cy="320378"/>
            <a:chOff x="1951075" y="2333250"/>
            <a:chExt cx="381200" cy="381175"/>
          </a:xfrm>
        </p:grpSpPr>
        <p:sp>
          <p:nvSpPr>
            <p:cNvPr id="17" name="Google Shape;776;p47">
              <a:extLst>
                <a:ext uri="{FF2B5EF4-FFF2-40B4-BE49-F238E27FC236}">
                  <a16:creationId xmlns:a16="http://schemas.microsoft.com/office/drawing/2014/main" id="{88F4C051-E1EA-4EC4-8510-451F2889EC38}"/>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7;p47">
              <a:extLst>
                <a:ext uri="{FF2B5EF4-FFF2-40B4-BE49-F238E27FC236}">
                  <a16:creationId xmlns:a16="http://schemas.microsoft.com/office/drawing/2014/main" id="{FC59A61A-E26D-4DD1-8544-87D4A35890AB}"/>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8;p47">
              <a:extLst>
                <a:ext uri="{FF2B5EF4-FFF2-40B4-BE49-F238E27FC236}">
                  <a16:creationId xmlns:a16="http://schemas.microsoft.com/office/drawing/2014/main" id="{AF7F3AAD-CA71-4EB9-B48A-12E8A3E593D8}"/>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9;p47">
              <a:extLst>
                <a:ext uri="{FF2B5EF4-FFF2-40B4-BE49-F238E27FC236}">
                  <a16:creationId xmlns:a16="http://schemas.microsoft.com/office/drawing/2014/main" id="{5767C672-C046-400F-BFAE-34A7BF229BA9}"/>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780;p47">
            <a:extLst>
              <a:ext uri="{FF2B5EF4-FFF2-40B4-BE49-F238E27FC236}">
                <a16:creationId xmlns:a16="http://schemas.microsoft.com/office/drawing/2014/main" id="{2849CBE6-059C-4225-8E5A-ECF6397EB6E2}"/>
              </a:ext>
            </a:extLst>
          </p:cNvPr>
          <p:cNvGrpSpPr/>
          <p:nvPr/>
        </p:nvGrpSpPr>
        <p:grpSpPr>
          <a:xfrm>
            <a:off x="272560" y="1707467"/>
            <a:ext cx="320378" cy="320378"/>
            <a:chOff x="2623275" y="2333250"/>
            <a:chExt cx="381175" cy="381175"/>
          </a:xfrm>
        </p:grpSpPr>
        <p:sp>
          <p:nvSpPr>
            <p:cNvPr id="22" name="Google Shape;781;p47">
              <a:extLst>
                <a:ext uri="{FF2B5EF4-FFF2-40B4-BE49-F238E27FC236}">
                  <a16:creationId xmlns:a16="http://schemas.microsoft.com/office/drawing/2014/main" id="{1022A6C5-4E98-4516-86CB-A50486749530}"/>
                </a:ext>
              </a:extLst>
            </p:cNvPr>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2;p47">
              <a:extLst>
                <a:ext uri="{FF2B5EF4-FFF2-40B4-BE49-F238E27FC236}">
                  <a16:creationId xmlns:a16="http://schemas.microsoft.com/office/drawing/2014/main" id="{0867CD64-37D3-4321-A89C-6D6FC68ACDA3}"/>
                </a:ext>
              </a:extLst>
            </p:cNvPr>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3;p47">
              <a:extLst>
                <a:ext uri="{FF2B5EF4-FFF2-40B4-BE49-F238E27FC236}">
                  <a16:creationId xmlns:a16="http://schemas.microsoft.com/office/drawing/2014/main" id="{CA72F9E5-9ECF-48BD-9931-70331FDA0C60}"/>
                </a:ext>
              </a:extLst>
            </p:cNvPr>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4;p47">
              <a:extLst>
                <a:ext uri="{FF2B5EF4-FFF2-40B4-BE49-F238E27FC236}">
                  <a16:creationId xmlns:a16="http://schemas.microsoft.com/office/drawing/2014/main" id="{A3ED046C-DA01-44A9-915E-778CE8436B62}"/>
                </a:ext>
              </a:extLst>
            </p:cNvPr>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Screen Recording 1">
            <a:hlinkClick r:id="" action="ppaction://media"/>
            <a:extLst>
              <a:ext uri="{FF2B5EF4-FFF2-40B4-BE49-F238E27FC236}">
                <a16:creationId xmlns:a16="http://schemas.microsoft.com/office/drawing/2014/main" id="{4D7CE931-35F4-4F56-9EEF-4E1090453F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6201" y="118268"/>
            <a:ext cx="6994525" cy="4906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58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withEffect">
                                  <p:stCondLst>
                                    <p:cond delay="0"/>
                                  </p:stCondLst>
                                  <p:childTnLst>
                                    <p:cmd type="call" cmd="playFrom(0.0)">
                                      <p:cBhvr>
                                        <p:cTn id="11" dur="27581" fill="hold"/>
                                        <p:tgtEl>
                                          <p:spTgt spid="28"/>
                                        </p:tgtEl>
                                      </p:cBhvr>
                                    </p:cmd>
                                  </p:childTnLst>
                                </p:cTn>
                              </p:par>
                            </p:childTnLst>
                          </p:cTn>
                        </p:par>
                      </p:childTnLst>
                    </p:cTn>
                  </p:par>
                </p:childTnLst>
              </p:cTn>
              <p:nextCondLst>
                <p:cond evt="onClick" delay="0">
                  <p:tgtEl>
                    <p:spTgt spid="28"/>
                  </p:tgtEl>
                </p:cond>
              </p:nextCondLst>
            </p:seq>
            <p:video>
              <p:cMediaNode vol="0">
                <p:cTn id="12" fill="hold" display="0">
                  <p:stCondLst>
                    <p:cond delay="indefinite"/>
                  </p:stCondLst>
                </p:cTn>
                <p:tgtEl>
                  <p:spTgt spid="2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3" name="Google Shape;203;p2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1AB2A1B1-873A-4CBA-9588-37F2EB658614}"/>
              </a:ext>
            </a:extLst>
          </p:cNvPr>
          <p:cNvPicPr>
            <a:picLocks noChangeAspect="1"/>
          </p:cNvPicPr>
          <p:nvPr/>
        </p:nvPicPr>
        <p:blipFill>
          <a:blip r:embed="rId3"/>
          <a:stretch>
            <a:fillRect/>
          </a:stretch>
        </p:blipFill>
        <p:spPr>
          <a:xfrm>
            <a:off x="1254489" y="0"/>
            <a:ext cx="7377971"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5650"/>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1</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dirty="0">
                <a:solidFill>
                  <a:srgbClr val="2E3037"/>
                </a:solidFill>
                <a:latin typeface="Quicksand"/>
                <a:ea typeface="Quicksand"/>
                <a:cs typeface="Quicksand"/>
                <a:sym typeface="Quicksand"/>
              </a:rPr>
              <a:t>6</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1075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GB" sz="2000" dirty="0"/>
              <a:t>Recommendation system based on user’s preference like books, art, movies, music etc… by </a:t>
            </a:r>
            <a:r>
              <a:rPr lang="en-GB" sz="2000" dirty="0" err="1"/>
              <a:t>analyzing</a:t>
            </a:r>
            <a:r>
              <a:rPr lang="en-GB" sz="2000" dirty="0"/>
              <a:t> the depression level of a user at a particular session by creating a depression detector.</a:t>
            </a:r>
            <a:endParaRPr lang="en-GB" sz="2000"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000"/>
                                        <p:tgtEl>
                                          <p:spTgt spid="102">
                                            <p:txEl>
                                              <p:pRg st="0" end="0"/>
                                            </p:txEl>
                                          </p:spTgt>
                                        </p:tgtEl>
                                      </p:cBhvr>
                                    </p:animEffect>
                                    <p:anim calcmode="lin" valueType="num">
                                      <p:cBhvr>
                                        <p:cTn id="8" dur="10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5650"/>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dirty="0">
                <a:solidFill>
                  <a:srgbClr val="2E3037"/>
                </a:solidFill>
                <a:latin typeface="Quicksand"/>
                <a:ea typeface="Quicksand"/>
                <a:cs typeface="Quicksand"/>
                <a:sym typeface="Quicksand"/>
              </a:rPr>
              <a:t>7</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5718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Google Shape;337;p34"/>
          <p:cNvSpPr txBox="1">
            <a:spLocks noGrp="1"/>
          </p:cNvSpPr>
          <p:nvPr>
            <p:ph type="body" idx="4294967295"/>
          </p:nvPr>
        </p:nvSpPr>
        <p:spPr>
          <a:xfrm>
            <a:off x="1336100" y="400594"/>
            <a:ext cx="7337700" cy="4351537"/>
          </a:xfrm>
          <a:prstGeom prst="rect">
            <a:avLst/>
          </a:prstGeom>
        </p:spPr>
        <p:txBody>
          <a:bodyPr spcFirstLastPara="1" wrap="square" lIns="91425" tIns="91425" rIns="91425" bIns="91425" anchor="t" anchorCtr="0">
            <a:noAutofit/>
          </a:bodyPr>
          <a:lstStyle/>
          <a:p>
            <a:pPr marL="0" indent="0">
              <a:buNone/>
            </a:pPr>
            <a:r>
              <a:rPr lang="en-IN" sz="1600" dirty="0">
                <a:solidFill>
                  <a:schemeClr val="bg1"/>
                </a:solidFill>
              </a:rPr>
              <a:t>https://www.researchgate.net/profile/Sarah-Sheikh/publication/341318329_Finding_Behavioural_and_Imaging_Biomarkers_of_Major_Depressive_Disorder_MDD_using_Artificial_Intelligence_A_Review/links/5f4238e3458515b72946d646/Finding-Behavioural-and-Imaging-Biomarkers-of-Major-Depressive-Disorder-MDD-using-Artificial-Intelligence-A-Review.pdf</a:t>
            </a:r>
          </a:p>
          <a:p>
            <a:pPr marL="0" indent="0">
              <a:buNone/>
            </a:pPr>
            <a:r>
              <a:rPr lang="en-IN" sz="1600" dirty="0">
                <a:solidFill>
                  <a:schemeClr val="bg1"/>
                </a:solidFill>
              </a:rPr>
              <a:t>https://memlab.yale.edu/sites/default/files/files/2016_Chekroud_etal_Lancet(1).pdf</a:t>
            </a:r>
          </a:p>
          <a:p>
            <a:pPr marL="0" indent="0">
              <a:buNone/>
            </a:pPr>
            <a:r>
              <a:rPr lang="en-IN" sz="1600" dirty="0">
                <a:solidFill>
                  <a:schemeClr val="bg1"/>
                </a:solidFill>
              </a:rPr>
              <a:t>https://www.google.co.in/books/edition/_/xr7hamRLTr0C?hl=en&amp;gbpv=1&amp;pg=PR5&amp;dq=psychology</a:t>
            </a:r>
          </a:p>
          <a:p>
            <a:pPr marL="0" indent="0">
              <a:buNone/>
            </a:pPr>
            <a:r>
              <a:rPr lang="en-IN" sz="1600" dirty="0">
                <a:solidFill>
                  <a:schemeClr val="bg1"/>
                </a:solidFill>
              </a:rPr>
              <a:t>https://www.google.co.in/books/edition/Care_giving_in_Dementia/X6If9Vk95SsC?hl=en&amp;gbpv=1&amp;dq=psychology&amp;pg=PA67&amp;printsec=frontcover</a:t>
            </a:r>
          </a:p>
          <a:p>
            <a:pPr marL="0" indent="0">
              <a:buNone/>
            </a:pPr>
            <a:r>
              <a:rPr lang="en-IN" sz="1600" dirty="0">
                <a:solidFill>
                  <a:schemeClr val="bg1"/>
                </a:solidFill>
              </a:rPr>
              <a:t>https://www.who.int/news-room/fact-sheets/detail/mental-disorders</a:t>
            </a:r>
          </a:p>
          <a:p>
            <a:pPr marL="0" indent="0">
              <a:buNone/>
            </a:pPr>
            <a:r>
              <a:rPr lang="en-IN" sz="1600" dirty="0">
                <a:solidFill>
                  <a:schemeClr val="bg1"/>
                </a:solidFill>
              </a:rPr>
              <a:t>https://www2.psych.ubc.ca/~schaller/LehmanChiuSchaller2004.pdf</a:t>
            </a:r>
          </a:p>
        </p:txBody>
      </p:sp>
      <p:sp>
        <p:nvSpPr>
          <p:cNvPr id="338" name="Google Shape;338;p3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Effect transition="in" filter="fade">
                                      <p:cBhvr>
                                        <p:cTn id="7" dur="1000"/>
                                        <p:tgtEl>
                                          <p:spTgt spid="337">
                                            <p:txEl>
                                              <p:pRg st="0" end="0"/>
                                            </p:txEl>
                                          </p:spTgt>
                                        </p:tgtEl>
                                      </p:cBhvr>
                                    </p:animEffect>
                                    <p:anim calcmode="lin" valueType="num">
                                      <p:cBhvr>
                                        <p:cTn id="8" dur="1000" fill="hold"/>
                                        <p:tgtEl>
                                          <p:spTgt spid="3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7">
                                            <p:txEl>
                                              <p:pRg st="1" end="1"/>
                                            </p:txEl>
                                          </p:spTgt>
                                        </p:tgtEl>
                                        <p:attrNameLst>
                                          <p:attrName>style.visibility</p:attrName>
                                        </p:attrNameLst>
                                      </p:cBhvr>
                                      <p:to>
                                        <p:strVal val="visible"/>
                                      </p:to>
                                    </p:set>
                                    <p:animEffect transition="in" filter="fade">
                                      <p:cBhvr>
                                        <p:cTn id="13" dur="1000"/>
                                        <p:tgtEl>
                                          <p:spTgt spid="337">
                                            <p:txEl>
                                              <p:pRg st="1" end="1"/>
                                            </p:txEl>
                                          </p:spTgt>
                                        </p:tgtEl>
                                      </p:cBhvr>
                                    </p:animEffect>
                                    <p:anim calcmode="lin" valueType="num">
                                      <p:cBhvr>
                                        <p:cTn id="14" dur="1000" fill="hold"/>
                                        <p:tgtEl>
                                          <p:spTgt spid="33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3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7">
                                            <p:txEl>
                                              <p:pRg st="2" end="2"/>
                                            </p:txEl>
                                          </p:spTgt>
                                        </p:tgtEl>
                                        <p:attrNameLst>
                                          <p:attrName>style.visibility</p:attrName>
                                        </p:attrNameLst>
                                      </p:cBhvr>
                                      <p:to>
                                        <p:strVal val="visible"/>
                                      </p:to>
                                    </p:set>
                                    <p:animEffect transition="in" filter="fade">
                                      <p:cBhvr>
                                        <p:cTn id="19" dur="1000"/>
                                        <p:tgtEl>
                                          <p:spTgt spid="337">
                                            <p:txEl>
                                              <p:pRg st="2" end="2"/>
                                            </p:txEl>
                                          </p:spTgt>
                                        </p:tgtEl>
                                      </p:cBhvr>
                                    </p:animEffect>
                                    <p:anim calcmode="lin" valueType="num">
                                      <p:cBhvr>
                                        <p:cTn id="20" dur="1000" fill="hold"/>
                                        <p:tgtEl>
                                          <p:spTgt spid="33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3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37">
                                            <p:txEl>
                                              <p:pRg st="3" end="3"/>
                                            </p:txEl>
                                          </p:spTgt>
                                        </p:tgtEl>
                                        <p:attrNameLst>
                                          <p:attrName>style.visibility</p:attrName>
                                        </p:attrNameLst>
                                      </p:cBhvr>
                                      <p:to>
                                        <p:strVal val="visible"/>
                                      </p:to>
                                    </p:set>
                                    <p:animEffect transition="in" filter="fade">
                                      <p:cBhvr>
                                        <p:cTn id="25" dur="1000"/>
                                        <p:tgtEl>
                                          <p:spTgt spid="337">
                                            <p:txEl>
                                              <p:pRg st="3" end="3"/>
                                            </p:txEl>
                                          </p:spTgt>
                                        </p:tgtEl>
                                      </p:cBhvr>
                                    </p:animEffect>
                                    <p:anim calcmode="lin" valueType="num">
                                      <p:cBhvr>
                                        <p:cTn id="26" dur="1000" fill="hold"/>
                                        <p:tgtEl>
                                          <p:spTgt spid="33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3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37">
                                            <p:txEl>
                                              <p:pRg st="4" end="4"/>
                                            </p:txEl>
                                          </p:spTgt>
                                        </p:tgtEl>
                                        <p:attrNameLst>
                                          <p:attrName>style.visibility</p:attrName>
                                        </p:attrNameLst>
                                      </p:cBhvr>
                                      <p:to>
                                        <p:strVal val="visible"/>
                                      </p:to>
                                    </p:set>
                                    <p:animEffect transition="in" filter="fade">
                                      <p:cBhvr>
                                        <p:cTn id="31" dur="1000"/>
                                        <p:tgtEl>
                                          <p:spTgt spid="337">
                                            <p:txEl>
                                              <p:pRg st="4" end="4"/>
                                            </p:txEl>
                                          </p:spTgt>
                                        </p:tgtEl>
                                      </p:cBhvr>
                                    </p:animEffect>
                                    <p:anim calcmode="lin" valueType="num">
                                      <p:cBhvr>
                                        <p:cTn id="32" dur="1000" fill="hold"/>
                                        <p:tgtEl>
                                          <p:spTgt spid="33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37">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37">
                                            <p:txEl>
                                              <p:pRg st="5" end="5"/>
                                            </p:txEl>
                                          </p:spTgt>
                                        </p:tgtEl>
                                        <p:attrNameLst>
                                          <p:attrName>style.visibility</p:attrName>
                                        </p:attrNameLst>
                                      </p:cBhvr>
                                      <p:to>
                                        <p:strVal val="visible"/>
                                      </p:to>
                                    </p:set>
                                    <p:animEffect transition="in" filter="fade">
                                      <p:cBhvr>
                                        <p:cTn id="37" dur="1000"/>
                                        <p:tgtEl>
                                          <p:spTgt spid="337">
                                            <p:txEl>
                                              <p:pRg st="5" end="5"/>
                                            </p:txEl>
                                          </p:spTgt>
                                        </p:tgtEl>
                                      </p:cBhvr>
                                    </p:animEffect>
                                    <p:anim calcmode="lin" valueType="num">
                                      <p:cBhvr>
                                        <p:cTn id="38" dur="1000" fill="hold"/>
                                        <p:tgtEl>
                                          <p:spTgt spid="33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3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ctrTitle" idx="4294967295"/>
          </p:nvPr>
        </p:nvSpPr>
        <p:spPr>
          <a:xfrm>
            <a:off x="1336100" y="1183688"/>
            <a:ext cx="733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solidFill>
                  <a:schemeClr val="dk1"/>
                </a:solidFill>
              </a:rPr>
              <a:t>Thanks!</a:t>
            </a:r>
            <a:endParaRPr sz="2200" b="1" dirty="0">
              <a:solidFill>
                <a:schemeClr val="dk1"/>
              </a:solidFill>
            </a:endParaRPr>
          </a:p>
        </p:txBody>
      </p:sp>
      <p:sp>
        <p:nvSpPr>
          <p:cNvPr id="336" name="Google Shape;336;p34"/>
          <p:cNvSpPr txBox="1">
            <a:spLocks noGrp="1"/>
          </p:cNvSpPr>
          <p:nvPr>
            <p:ph type="subTitle" idx="4294967295"/>
          </p:nvPr>
        </p:nvSpPr>
        <p:spPr>
          <a:xfrm>
            <a:off x="1336100" y="2190788"/>
            <a:ext cx="73377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dirty="0">
                <a:solidFill>
                  <a:srgbClr val="F3F3F3"/>
                </a:solidFill>
              </a:rPr>
              <a:t>ANY QUESTIONS?</a:t>
            </a:r>
            <a:endParaRPr sz="3600" b="1" dirty="0">
              <a:solidFill>
                <a:srgbClr val="F3F3F3"/>
              </a:solidFill>
            </a:endParaRPr>
          </a:p>
        </p:txBody>
      </p:sp>
      <p:sp>
        <p:nvSpPr>
          <p:cNvPr id="337" name="Google Shape;337;p34"/>
          <p:cNvSpPr txBox="1">
            <a:spLocks noGrp="1"/>
          </p:cNvSpPr>
          <p:nvPr>
            <p:ph type="body" idx="4294967295"/>
          </p:nvPr>
        </p:nvSpPr>
        <p:spPr>
          <a:xfrm>
            <a:off x="1336100" y="2771569"/>
            <a:ext cx="7337700" cy="85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200" dirty="0">
                <a:solidFill>
                  <a:srgbClr val="F3F3F3"/>
                </a:solidFill>
              </a:rPr>
              <a:t>dextro.helium3@gmail.com</a:t>
            </a:r>
          </a:p>
        </p:txBody>
      </p:sp>
      <p:sp>
        <p:nvSpPr>
          <p:cNvPr id="338" name="Google Shape;338;p3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5410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anim calcmode="lin" valueType="num">
                                      <p:cBhvr>
                                        <p:cTn id="8" dur="1000" fill="hold"/>
                                        <p:tgtEl>
                                          <p:spTgt spid="335"/>
                                        </p:tgtEl>
                                        <p:attrNameLst>
                                          <p:attrName>ppt_x</p:attrName>
                                        </p:attrNameLst>
                                      </p:cBhvr>
                                      <p:tavLst>
                                        <p:tav tm="0">
                                          <p:val>
                                            <p:strVal val="#ppt_x"/>
                                          </p:val>
                                        </p:tav>
                                        <p:tav tm="100000">
                                          <p:val>
                                            <p:strVal val="#ppt_x"/>
                                          </p:val>
                                        </p:tav>
                                      </p:tavLst>
                                    </p:anim>
                                    <p:anim calcmode="lin" valueType="num">
                                      <p:cBhvr>
                                        <p:cTn id="9" dur="1000" fill="hold"/>
                                        <p:tgtEl>
                                          <p:spTgt spid="3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6">
                                            <p:txEl>
                                              <p:pRg st="0" end="0"/>
                                            </p:txEl>
                                          </p:spTgt>
                                        </p:tgtEl>
                                        <p:attrNameLst>
                                          <p:attrName>style.visibility</p:attrName>
                                        </p:attrNameLst>
                                      </p:cBhvr>
                                      <p:to>
                                        <p:strVal val="visible"/>
                                      </p:to>
                                    </p:set>
                                    <p:animEffect transition="in" filter="fade">
                                      <p:cBhvr>
                                        <p:cTn id="12" dur="1000"/>
                                        <p:tgtEl>
                                          <p:spTgt spid="336">
                                            <p:txEl>
                                              <p:pRg st="0" end="0"/>
                                            </p:txEl>
                                          </p:spTgt>
                                        </p:tgtEl>
                                      </p:cBhvr>
                                    </p:animEffect>
                                    <p:anim calcmode="lin" valueType="num">
                                      <p:cBhvr>
                                        <p:cTn id="13" dur="1000" fill="hold"/>
                                        <p:tgtEl>
                                          <p:spTgt spid="33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3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7">
                                            <p:txEl>
                                              <p:pRg st="0" end="0"/>
                                            </p:txEl>
                                          </p:spTgt>
                                        </p:tgtEl>
                                        <p:attrNameLst>
                                          <p:attrName>style.visibility</p:attrName>
                                        </p:attrNameLst>
                                      </p:cBhvr>
                                      <p:to>
                                        <p:strVal val="visible"/>
                                      </p:to>
                                    </p:set>
                                    <p:animEffect transition="in" filter="fade">
                                      <p:cBhvr>
                                        <p:cTn id="17" dur="1000"/>
                                        <p:tgtEl>
                                          <p:spTgt spid="337">
                                            <p:txEl>
                                              <p:pRg st="0" end="0"/>
                                            </p:txEl>
                                          </p:spTgt>
                                        </p:tgtEl>
                                      </p:cBhvr>
                                    </p:animEffect>
                                    <p:anim calcmode="lin" valueType="num">
                                      <p:cBhvr>
                                        <p:cTn id="18" dur="1000" fill="hold"/>
                                        <p:tgtEl>
                                          <p:spTgt spid="33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p:bldP spid="336" grpId="0" build="p"/>
      <p:bldP spid="33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02;p16"/>
          <p:cNvSpPr txBox="1">
            <a:spLocks noGrp="1"/>
          </p:cNvSpPr>
          <p:nvPr>
            <p:ph type="body" sz="quarter" idx="1"/>
          </p:nvPr>
        </p:nvSpPr>
        <p:spPr>
          <a:xfrm>
            <a:off x="1633224" y="2161800"/>
            <a:ext cx="6700502" cy="819900"/>
          </a:xfrm>
          <a:prstGeom prst="rect">
            <a:avLst/>
          </a:prstGeom>
        </p:spPr>
        <p:txBody>
          <a:bodyPr>
            <a:normAutofit lnSpcReduction="10000"/>
          </a:bodyPr>
          <a:lstStyle>
            <a:lvl1pPr marL="0" indent="0" defTabSz="694944">
              <a:spcBef>
                <a:spcPts val="400"/>
              </a:spcBef>
              <a:buSzTx/>
              <a:buNone/>
              <a:defRPr sz="2128"/>
            </a:lvl1pPr>
          </a:lstStyle>
          <a:p>
            <a:r>
              <a:rPr dirty="0"/>
              <a:t>The most connected generation in history is also the loneliest</a:t>
            </a:r>
          </a:p>
        </p:txBody>
      </p:sp>
      <p:sp>
        <p:nvSpPr>
          <p:cNvPr id="131" name="Google Shape;103;p16"/>
          <p:cNvSpPr txBox="1">
            <a:spLocks noGrp="1"/>
          </p:cNvSpPr>
          <p:nvPr>
            <p:ph type="sldNum" sz="quarter" idx="2"/>
          </p:nvPr>
        </p:nvSpPr>
        <p:spPr>
          <a:xfrm>
            <a:off x="8791549" y="4752130"/>
            <a:ext cx="280309" cy="3606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anim calcmode="lin" valueType="num">
                                      <p:cBhvr>
                                        <p:cTn id="8"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108;p17"/>
          <p:cNvSpPr txBox="1">
            <a:spLocks noGrp="1"/>
          </p:cNvSpPr>
          <p:nvPr>
            <p:ph type="title"/>
          </p:nvPr>
        </p:nvSpPr>
        <p:spPr>
          <a:xfrm>
            <a:off x="1165498" y="430984"/>
            <a:ext cx="6858001" cy="492120"/>
          </a:xfrm>
          <a:prstGeom prst="rect">
            <a:avLst/>
          </a:prstGeom>
        </p:spPr>
        <p:txBody>
          <a:bodyPr/>
          <a:lstStyle/>
          <a:p>
            <a:r>
              <a:rPr dirty="0"/>
              <a:t>MENTAL HEALTH</a:t>
            </a:r>
          </a:p>
        </p:txBody>
      </p:sp>
      <p:sp>
        <p:nvSpPr>
          <p:cNvPr id="134" name="Google Shape;109;p17"/>
          <p:cNvSpPr txBox="1">
            <a:spLocks noGrp="1"/>
          </p:cNvSpPr>
          <p:nvPr>
            <p:ph type="body" sz="half" idx="1"/>
          </p:nvPr>
        </p:nvSpPr>
        <p:spPr>
          <a:xfrm>
            <a:off x="1165498" y="1158071"/>
            <a:ext cx="4474747" cy="3725702"/>
          </a:xfrm>
          <a:prstGeom prst="rect">
            <a:avLst/>
          </a:prstGeom>
        </p:spPr>
        <p:txBody>
          <a:bodyPr/>
          <a:lstStyle/>
          <a:p>
            <a:pPr marL="320039" indent="-266700" defTabSz="640079">
              <a:spcBef>
                <a:spcPts val="400"/>
              </a:spcBef>
              <a:buClr>
                <a:schemeClr val="accent1"/>
              </a:buClr>
              <a:buSzPts val="1600"/>
              <a:defRPr sz="1679"/>
            </a:pPr>
            <a:r>
              <a:rPr dirty="0"/>
              <a:t>Mental health includes our emotional, psychological, and social well-being. It affects how we think, feel, and act. It also helps determine how we handle stress, relate to others, and make healthy choices.</a:t>
            </a:r>
          </a:p>
          <a:p>
            <a:pPr marL="320039" indent="-266700" defTabSz="640079">
              <a:spcBef>
                <a:spcPts val="0"/>
              </a:spcBef>
              <a:buClr>
                <a:schemeClr val="accent1"/>
              </a:buClr>
              <a:buSzPts val="1600"/>
              <a:defRPr sz="1679"/>
            </a:pPr>
            <a:endParaRPr dirty="0"/>
          </a:p>
          <a:p>
            <a:pPr marL="320039" indent="-266700" defTabSz="640079">
              <a:spcBef>
                <a:spcPts val="0"/>
              </a:spcBef>
              <a:buClr>
                <a:schemeClr val="accent1"/>
              </a:buClr>
              <a:buSzPts val="1600"/>
              <a:defRPr sz="1679"/>
            </a:pPr>
            <a:r>
              <a:rPr dirty="0"/>
              <a:t>Mental health disorders are medical issues that adversely affect a person’s cognitive, emotional, and relational health, and disrupt daily functioning. A host of risk factors have been recognized as contributing to such conditions.</a:t>
            </a:r>
          </a:p>
        </p:txBody>
      </p:sp>
      <p:sp>
        <p:nvSpPr>
          <p:cNvPr id="135" name="Google Shape;110;p17"/>
          <p:cNvSpPr txBox="1">
            <a:spLocks noGrp="1"/>
          </p:cNvSpPr>
          <p:nvPr>
            <p:ph type="sldNum" sz="quarter" idx="2"/>
          </p:nvPr>
        </p:nvSpPr>
        <p:spPr>
          <a:xfrm>
            <a:off x="8706792" y="4752130"/>
            <a:ext cx="365066" cy="360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4" tIns="91424" rIns="91424" bIns="91424">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accent1"/>
                </a:solidFill>
                <a:effectLst/>
                <a:uFillTx/>
                <a:latin typeface="Quicksand"/>
                <a:ea typeface="Quicksand"/>
                <a:cs typeface="Quicksand"/>
                <a:sym typeface="Quicksand"/>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E3037"/>
                </a:solidFill>
                <a:effectLst/>
                <a:uFillTx/>
                <a:latin typeface="+mj-lt"/>
                <a:ea typeface="+mj-ea"/>
                <a:cs typeface="+mj-cs"/>
                <a:sym typeface="Arial"/>
              </a:defRPr>
            </a:lvl9pPr>
          </a:lstStyle>
          <a:p>
            <a:fld id="{86CB4B4D-7CA3-9044-876B-883B54F8677D}" type="slidenum">
              <a:rPr lang="en-IN" smtClean="0"/>
              <a:pPr/>
              <a:t>4</a:t>
            </a:fld>
            <a:endParaRPr/>
          </a:p>
        </p:txBody>
      </p:sp>
      <p:pic>
        <p:nvPicPr>
          <p:cNvPr id="136" name="1.png" descr="1.png"/>
          <p:cNvPicPr>
            <a:picLocks noChangeAspect="1"/>
          </p:cNvPicPr>
          <p:nvPr/>
        </p:nvPicPr>
        <p:blipFill>
          <a:blip r:embed="rId2"/>
          <a:stretch>
            <a:fillRect/>
          </a:stretch>
        </p:blipFill>
        <p:spPr>
          <a:xfrm>
            <a:off x="6077075" y="1452028"/>
            <a:ext cx="2744415" cy="223944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1000" fill="hold"/>
                                        <p:tgtEl>
                                          <p:spTgt spid="1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4">
                                            <p:txEl>
                                              <p:pRg st="0" end="0"/>
                                            </p:txEl>
                                          </p:spTgt>
                                        </p:tgtEl>
                                        <p:attrNameLst>
                                          <p:attrName>style.visibility</p:attrName>
                                        </p:attrNameLst>
                                      </p:cBhvr>
                                      <p:to>
                                        <p:strVal val="visible"/>
                                      </p:to>
                                    </p:set>
                                    <p:animEffect transition="in" filter="fade">
                                      <p:cBhvr>
                                        <p:cTn id="12" dur="1000"/>
                                        <p:tgtEl>
                                          <p:spTgt spid="134">
                                            <p:txEl>
                                              <p:pRg st="0" end="0"/>
                                            </p:txEl>
                                          </p:spTgt>
                                        </p:tgtEl>
                                      </p:cBhvr>
                                    </p:animEffect>
                                    <p:anim calcmode="lin" valueType="num">
                                      <p:cBhvr>
                                        <p:cTn id="13" dur="1000" fill="hold"/>
                                        <p:tgtEl>
                                          <p:spTgt spid="1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3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Effect transition="in" filter="fade">
                                      <p:cBhvr>
                                        <p:cTn id="17" dur="1000"/>
                                        <p:tgtEl>
                                          <p:spTgt spid="134">
                                            <p:txEl>
                                              <p:pRg st="2" end="2"/>
                                            </p:txEl>
                                          </p:spTgt>
                                        </p:tgtEl>
                                      </p:cBhvr>
                                    </p:animEffect>
                                    <p:anim calcmode="lin" valueType="num">
                                      <p:cBhvr>
                                        <p:cTn id="18" dur="1000" fill="hold"/>
                                        <p:tgtEl>
                                          <p:spTgt spid="13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3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1000"/>
                                        <p:tgtEl>
                                          <p:spTgt spid="136"/>
                                        </p:tgtEl>
                                      </p:cBhvr>
                                    </p:animEffect>
                                    <p:anim calcmode="lin" valueType="num">
                                      <p:cBhvr>
                                        <p:cTn id="23" dur="1000" fill="hold"/>
                                        <p:tgtEl>
                                          <p:spTgt spid="136"/>
                                        </p:tgtEl>
                                        <p:attrNameLst>
                                          <p:attrName>ppt_x</p:attrName>
                                        </p:attrNameLst>
                                      </p:cBhvr>
                                      <p:tavLst>
                                        <p:tav tm="0">
                                          <p:val>
                                            <p:strVal val="#ppt_x"/>
                                          </p:val>
                                        </p:tav>
                                        <p:tav tm="100000">
                                          <p:val>
                                            <p:strVal val="#ppt_x"/>
                                          </p:val>
                                        </p:tav>
                                      </p:tavLst>
                                    </p:anim>
                                    <p:anim calcmode="lin" valueType="num">
                                      <p:cBhvr>
                                        <p:cTn id="24"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28;p19"/>
          <p:cNvSpPr txBox="1">
            <a:spLocks noGrp="1"/>
          </p:cNvSpPr>
          <p:nvPr>
            <p:ph type="body" idx="1"/>
          </p:nvPr>
        </p:nvSpPr>
        <p:spPr>
          <a:xfrm>
            <a:off x="1165474" y="1174116"/>
            <a:ext cx="7786303" cy="3297929"/>
          </a:xfrm>
          <a:prstGeom prst="rect">
            <a:avLst/>
          </a:prstGeom>
        </p:spPr>
        <p:txBody>
          <a:bodyPr>
            <a:normAutofit fontScale="92500" lnSpcReduction="10000"/>
          </a:bodyPr>
          <a:lstStyle/>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A history of mental illness in a blood relative, such as a parent or sibling</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Stressful life situations, such as financial problems, a loved one's death or a divorce</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An ongoing (chronic) medical condition, such as diabetes</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Brain damage as a result of a serious injury (traumatic brain injury), such as a violent blow to the head</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Traumatic experiences, such as military combat or assault</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Use of alcohol or recreational drugs</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A childhood history of abuse or neglect</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Few friends or few healthy relationships</a:t>
            </a:r>
          </a:p>
          <a:p>
            <a:pPr marL="113096" indent="-113096" defTabSz="429768">
              <a:lnSpc>
                <a:spcPct val="150000"/>
              </a:lnSpc>
              <a:spcBef>
                <a:spcPts val="0"/>
              </a:spcBef>
              <a:buClrTx/>
              <a:buSzPct val="100000"/>
              <a:buFontTx/>
              <a:buChar char="•"/>
              <a:defRPr sz="1504">
                <a:latin typeface="Times New Roman"/>
                <a:ea typeface="Times New Roman"/>
                <a:cs typeface="Times New Roman"/>
                <a:sym typeface="Times New Roman"/>
              </a:defRPr>
            </a:pPr>
            <a:r>
              <a:rPr dirty="0">
                <a:latin typeface="Quicksand" panose="020B0604020202020204" charset="0"/>
              </a:rPr>
              <a:t>A previous mental illness</a:t>
            </a:r>
          </a:p>
        </p:txBody>
      </p:sp>
      <p:sp>
        <p:nvSpPr>
          <p:cNvPr id="139" name="Google Shape;129;p19"/>
          <p:cNvSpPr txBox="1">
            <a:spLocks noGrp="1"/>
          </p:cNvSpPr>
          <p:nvPr>
            <p:ph type="title"/>
          </p:nvPr>
        </p:nvSpPr>
        <p:spPr>
          <a:xfrm>
            <a:off x="1142999" y="459438"/>
            <a:ext cx="6858001" cy="435212"/>
          </a:xfrm>
          <a:prstGeom prst="rect">
            <a:avLst/>
          </a:prstGeom>
        </p:spPr>
        <p:txBody>
          <a:bodyPr/>
          <a:lstStyle>
            <a:lvl1pPr defTabSz="822959">
              <a:defRPr sz="1619"/>
            </a:lvl1pPr>
          </a:lstStyle>
          <a:p>
            <a:r>
              <a:rPr dirty="0"/>
              <a:t>Risk Factors</a:t>
            </a:r>
          </a:p>
        </p:txBody>
      </p:sp>
      <p:sp>
        <p:nvSpPr>
          <p:cNvPr id="140" name="Google Shape;131;p19"/>
          <p:cNvSpPr txBox="1">
            <a:spLocks noGrp="1"/>
          </p:cNvSpPr>
          <p:nvPr>
            <p:ph type="sldNum" sz="quarter" idx="2"/>
          </p:nvPr>
        </p:nvSpPr>
        <p:spPr>
          <a:xfrm>
            <a:off x="8791549" y="4752130"/>
            <a:ext cx="280309" cy="3606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anim calcmode="lin" valueType="num">
                                      <p:cBhvr>
                                        <p:cTn id="8" dur="1000" fill="hold"/>
                                        <p:tgtEl>
                                          <p:spTgt spid="139"/>
                                        </p:tgtEl>
                                        <p:attrNameLst>
                                          <p:attrName>ppt_x</p:attrName>
                                        </p:attrNameLst>
                                      </p:cBhvr>
                                      <p:tavLst>
                                        <p:tav tm="0">
                                          <p:val>
                                            <p:strVal val="#ppt_x"/>
                                          </p:val>
                                        </p:tav>
                                        <p:tav tm="100000">
                                          <p:val>
                                            <p:strVal val="#ppt_x"/>
                                          </p:val>
                                        </p:tav>
                                      </p:tavLst>
                                    </p:anim>
                                    <p:anim calcmode="lin" valueType="num">
                                      <p:cBhvr>
                                        <p:cTn id="9" dur="1000" fill="hold"/>
                                        <p:tgtEl>
                                          <p:spTgt spid="1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8">
                                            <p:txEl>
                                              <p:pRg st="0" end="0"/>
                                            </p:txEl>
                                          </p:spTgt>
                                        </p:tgtEl>
                                        <p:attrNameLst>
                                          <p:attrName>style.visibility</p:attrName>
                                        </p:attrNameLst>
                                      </p:cBhvr>
                                      <p:to>
                                        <p:strVal val="visible"/>
                                      </p:to>
                                    </p:set>
                                    <p:animEffect transition="in" filter="fade">
                                      <p:cBhvr>
                                        <p:cTn id="12" dur="1000"/>
                                        <p:tgtEl>
                                          <p:spTgt spid="138">
                                            <p:txEl>
                                              <p:pRg st="0" end="0"/>
                                            </p:txEl>
                                          </p:spTgt>
                                        </p:tgtEl>
                                      </p:cBhvr>
                                    </p:animEffect>
                                    <p:anim calcmode="lin" valueType="num">
                                      <p:cBhvr>
                                        <p:cTn id="13" dur="1000" fill="hold"/>
                                        <p:tgtEl>
                                          <p:spTgt spid="13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3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8">
                                            <p:txEl>
                                              <p:pRg st="1" end="1"/>
                                            </p:txEl>
                                          </p:spTgt>
                                        </p:tgtEl>
                                        <p:attrNameLst>
                                          <p:attrName>style.visibility</p:attrName>
                                        </p:attrNameLst>
                                      </p:cBhvr>
                                      <p:to>
                                        <p:strVal val="visible"/>
                                      </p:to>
                                    </p:set>
                                    <p:animEffect transition="in" filter="fade">
                                      <p:cBhvr>
                                        <p:cTn id="17" dur="1000"/>
                                        <p:tgtEl>
                                          <p:spTgt spid="138">
                                            <p:txEl>
                                              <p:pRg st="1" end="1"/>
                                            </p:txEl>
                                          </p:spTgt>
                                        </p:tgtEl>
                                      </p:cBhvr>
                                    </p:animEffect>
                                    <p:anim calcmode="lin" valueType="num">
                                      <p:cBhvr>
                                        <p:cTn id="18" dur="1000" fill="hold"/>
                                        <p:tgtEl>
                                          <p:spTgt spid="13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3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8">
                                            <p:txEl>
                                              <p:pRg st="2" end="2"/>
                                            </p:txEl>
                                          </p:spTgt>
                                        </p:tgtEl>
                                        <p:attrNameLst>
                                          <p:attrName>style.visibility</p:attrName>
                                        </p:attrNameLst>
                                      </p:cBhvr>
                                      <p:to>
                                        <p:strVal val="visible"/>
                                      </p:to>
                                    </p:set>
                                    <p:animEffect transition="in" filter="fade">
                                      <p:cBhvr>
                                        <p:cTn id="22" dur="1000"/>
                                        <p:tgtEl>
                                          <p:spTgt spid="138">
                                            <p:txEl>
                                              <p:pRg st="2" end="2"/>
                                            </p:txEl>
                                          </p:spTgt>
                                        </p:tgtEl>
                                      </p:cBhvr>
                                    </p:animEffect>
                                    <p:anim calcmode="lin" valueType="num">
                                      <p:cBhvr>
                                        <p:cTn id="23" dur="1000" fill="hold"/>
                                        <p:tgtEl>
                                          <p:spTgt spid="13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3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8">
                                            <p:txEl>
                                              <p:pRg st="3" end="3"/>
                                            </p:txEl>
                                          </p:spTgt>
                                        </p:tgtEl>
                                        <p:attrNameLst>
                                          <p:attrName>style.visibility</p:attrName>
                                        </p:attrNameLst>
                                      </p:cBhvr>
                                      <p:to>
                                        <p:strVal val="visible"/>
                                      </p:to>
                                    </p:set>
                                    <p:animEffect transition="in" filter="fade">
                                      <p:cBhvr>
                                        <p:cTn id="27" dur="1000"/>
                                        <p:tgtEl>
                                          <p:spTgt spid="138">
                                            <p:txEl>
                                              <p:pRg st="3" end="3"/>
                                            </p:txEl>
                                          </p:spTgt>
                                        </p:tgtEl>
                                      </p:cBhvr>
                                    </p:animEffect>
                                    <p:anim calcmode="lin" valueType="num">
                                      <p:cBhvr>
                                        <p:cTn id="28" dur="1000" fill="hold"/>
                                        <p:tgtEl>
                                          <p:spTgt spid="1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3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8">
                                            <p:txEl>
                                              <p:pRg st="4" end="4"/>
                                            </p:txEl>
                                          </p:spTgt>
                                        </p:tgtEl>
                                        <p:attrNameLst>
                                          <p:attrName>style.visibility</p:attrName>
                                        </p:attrNameLst>
                                      </p:cBhvr>
                                      <p:to>
                                        <p:strVal val="visible"/>
                                      </p:to>
                                    </p:set>
                                    <p:animEffect transition="in" filter="fade">
                                      <p:cBhvr>
                                        <p:cTn id="32" dur="1000"/>
                                        <p:tgtEl>
                                          <p:spTgt spid="138">
                                            <p:txEl>
                                              <p:pRg st="4" end="4"/>
                                            </p:txEl>
                                          </p:spTgt>
                                        </p:tgtEl>
                                      </p:cBhvr>
                                    </p:animEffect>
                                    <p:anim calcmode="lin" valueType="num">
                                      <p:cBhvr>
                                        <p:cTn id="33" dur="1000" fill="hold"/>
                                        <p:tgtEl>
                                          <p:spTgt spid="13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3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8">
                                            <p:txEl>
                                              <p:pRg st="5" end="5"/>
                                            </p:txEl>
                                          </p:spTgt>
                                        </p:tgtEl>
                                        <p:attrNameLst>
                                          <p:attrName>style.visibility</p:attrName>
                                        </p:attrNameLst>
                                      </p:cBhvr>
                                      <p:to>
                                        <p:strVal val="visible"/>
                                      </p:to>
                                    </p:set>
                                    <p:animEffect transition="in" filter="fade">
                                      <p:cBhvr>
                                        <p:cTn id="37" dur="1000"/>
                                        <p:tgtEl>
                                          <p:spTgt spid="138">
                                            <p:txEl>
                                              <p:pRg st="5" end="5"/>
                                            </p:txEl>
                                          </p:spTgt>
                                        </p:tgtEl>
                                      </p:cBhvr>
                                    </p:animEffect>
                                    <p:anim calcmode="lin" valueType="num">
                                      <p:cBhvr>
                                        <p:cTn id="38" dur="1000" fill="hold"/>
                                        <p:tgtEl>
                                          <p:spTgt spid="13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3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8">
                                            <p:txEl>
                                              <p:pRg st="6" end="6"/>
                                            </p:txEl>
                                          </p:spTgt>
                                        </p:tgtEl>
                                        <p:attrNameLst>
                                          <p:attrName>style.visibility</p:attrName>
                                        </p:attrNameLst>
                                      </p:cBhvr>
                                      <p:to>
                                        <p:strVal val="visible"/>
                                      </p:to>
                                    </p:set>
                                    <p:animEffect transition="in" filter="fade">
                                      <p:cBhvr>
                                        <p:cTn id="42" dur="1000"/>
                                        <p:tgtEl>
                                          <p:spTgt spid="138">
                                            <p:txEl>
                                              <p:pRg st="6" end="6"/>
                                            </p:txEl>
                                          </p:spTgt>
                                        </p:tgtEl>
                                      </p:cBhvr>
                                    </p:animEffect>
                                    <p:anim calcmode="lin" valueType="num">
                                      <p:cBhvr>
                                        <p:cTn id="43" dur="1000" fill="hold"/>
                                        <p:tgtEl>
                                          <p:spTgt spid="13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3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8">
                                            <p:txEl>
                                              <p:pRg st="7" end="7"/>
                                            </p:txEl>
                                          </p:spTgt>
                                        </p:tgtEl>
                                        <p:attrNameLst>
                                          <p:attrName>style.visibility</p:attrName>
                                        </p:attrNameLst>
                                      </p:cBhvr>
                                      <p:to>
                                        <p:strVal val="visible"/>
                                      </p:to>
                                    </p:set>
                                    <p:animEffect transition="in" filter="fade">
                                      <p:cBhvr>
                                        <p:cTn id="47" dur="1000"/>
                                        <p:tgtEl>
                                          <p:spTgt spid="138">
                                            <p:txEl>
                                              <p:pRg st="7" end="7"/>
                                            </p:txEl>
                                          </p:spTgt>
                                        </p:tgtEl>
                                      </p:cBhvr>
                                    </p:animEffect>
                                    <p:anim calcmode="lin" valueType="num">
                                      <p:cBhvr>
                                        <p:cTn id="48" dur="1000" fill="hold"/>
                                        <p:tgtEl>
                                          <p:spTgt spid="13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13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8">
                                            <p:txEl>
                                              <p:pRg st="8" end="8"/>
                                            </p:txEl>
                                          </p:spTgt>
                                        </p:tgtEl>
                                        <p:attrNameLst>
                                          <p:attrName>style.visibility</p:attrName>
                                        </p:attrNameLst>
                                      </p:cBhvr>
                                      <p:to>
                                        <p:strVal val="visible"/>
                                      </p:to>
                                    </p:set>
                                    <p:animEffect transition="in" filter="fade">
                                      <p:cBhvr>
                                        <p:cTn id="52" dur="1000"/>
                                        <p:tgtEl>
                                          <p:spTgt spid="138">
                                            <p:txEl>
                                              <p:pRg st="8" end="8"/>
                                            </p:txEl>
                                          </p:spTgt>
                                        </p:tgtEl>
                                      </p:cBhvr>
                                    </p:animEffect>
                                    <p:anim calcmode="lin" valueType="num">
                                      <p:cBhvr>
                                        <p:cTn id="53" dur="1000" fill="hold"/>
                                        <p:tgtEl>
                                          <p:spTgt spid="138">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13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LITERATURE SURVEY</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2</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6190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Google Shape;168;p24"/>
          <p:cNvSpPr txBox="1">
            <a:spLocks noGrp="1"/>
          </p:cNvSpPr>
          <p:nvPr>
            <p:ph type="title"/>
          </p:nvPr>
        </p:nvSpPr>
        <p:spPr>
          <a:xfrm>
            <a:off x="1143000" y="459665"/>
            <a:ext cx="6858000" cy="434758"/>
          </a:xfrm>
          <a:prstGeom prst="rect">
            <a:avLst/>
          </a:prstGeom>
        </p:spPr>
        <p:txBody>
          <a:bodyPr/>
          <a:lstStyle>
            <a:lvl1pPr defTabSz="822959">
              <a:defRPr sz="1619"/>
            </a:lvl1pPr>
          </a:lstStyle>
          <a:p>
            <a:r>
              <a:t>SURVEY-1</a:t>
            </a:r>
          </a:p>
        </p:txBody>
      </p:sp>
      <p:sp>
        <p:nvSpPr>
          <p:cNvPr id="147" name="Google Shape;170;p24"/>
          <p:cNvSpPr txBox="1">
            <a:spLocks noGrp="1"/>
          </p:cNvSpPr>
          <p:nvPr>
            <p:ph type="sldNum" sz="quarter" idx="2"/>
          </p:nvPr>
        </p:nvSpPr>
        <p:spPr>
          <a:xfrm>
            <a:off x="8791549" y="4752130"/>
            <a:ext cx="280309" cy="3606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graphicFrame>
        <p:nvGraphicFramePr>
          <p:cNvPr id="148" name="Table"/>
          <p:cNvGraphicFramePr/>
          <p:nvPr>
            <p:extLst>
              <p:ext uri="{D42A27DB-BD31-4B8C-83A1-F6EECF244321}">
                <p14:modId xmlns:p14="http://schemas.microsoft.com/office/powerpoint/2010/main" val="2550706336"/>
              </p:ext>
            </p:extLst>
          </p:nvPr>
        </p:nvGraphicFramePr>
        <p:xfrm>
          <a:off x="1031597" y="1680123"/>
          <a:ext cx="8048805" cy="2560320"/>
        </p:xfrm>
        <a:graphic>
          <a:graphicData uri="http://schemas.openxmlformats.org/drawingml/2006/table">
            <a:tbl>
              <a:tblPr firstRow="1" firstCol="1"/>
              <a:tblGrid>
                <a:gridCol w="1609761">
                  <a:extLst>
                    <a:ext uri="{9D8B030D-6E8A-4147-A177-3AD203B41FA5}">
                      <a16:colId xmlns:a16="http://schemas.microsoft.com/office/drawing/2014/main" val="20000"/>
                    </a:ext>
                  </a:extLst>
                </a:gridCol>
                <a:gridCol w="1609761">
                  <a:extLst>
                    <a:ext uri="{9D8B030D-6E8A-4147-A177-3AD203B41FA5}">
                      <a16:colId xmlns:a16="http://schemas.microsoft.com/office/drawing/2014/main" val="20001"/>
                    </a:ext>
                  </a:extLst>
                </a:gridCol>
                <a:gridCol w="1609761">
                  <a:extLst>
                    <a:ext uri="{9D8B030D-6E8A-4147-A177-3AD203B41FA5}">
                      <a16:colId xmlns:a16="http://schemas.microsoft.com/office/drawing/2014/main" val="20002"/>
                    </a:ext>
                  </a:extLst>
                </a:gridCol>
                <a:gridCol w="1609761">
                  <a:extLst>
                    <a:ext uri="{9D8B030D-6E8A-4147-A177-3AD203B41FA5}">
                      <a16:colId xmlns:a16="http://schemas.microsoft.com/office/drawing/2014/main" val="20003"/>
                    </a:ext>
                  </a:extLst>
                </a:gridCol>
                <a:gridCol w="1609761">
                  <a:extLst>
                    <a:ext uri="{9D8B030D-6E8A-4147-A177-3AD203B41FA5}">
                      <a16:colId xmlns:a16="http://schemas.microsoft.com/office/drawing/2014/main" val="20004"/>
                    </a:ext>
                  </a:extLst>
                </a:gridCol>
              </a:tblGrid>
              <a:tr h="367395">
                <a:tc>
                  <a:txBody>
                    <a:bodyPr/>
                    <a:lstStyle/>
                    <a:p>
                      <a:pPr algn="ctr">
                        <a:defRPr sz="1800">
                          <a:solidFill>
                            <a:srgbClr val="000000"/>
                          </a:solidFill>
                        </a:defRPr>
                      </a:pPr>
                      <a:r>
                        <a:rPr sz="1400">
                          <a:solidFill>
                            <a:schemeClr val="bg1"/>
                          </a:solidFill>
                          <a:latin typeface="Quicksand" panose="020B0604020202020204" charset="0"/>
                          <a:sym typeface="Times New Roman"/>
                        </a:rPr>
                        <a:t>Authors</a:t>
                      </a:r>
                    </a:p>
                  </a:txBody>
                  <a:tcPr marL="0" marR="0" marT="0" marB="0" horzOverflow="overflow">
                    <a:lnR>
                      <a:solidFill>
                        <a:srgbClr val="FFFFFF"/>
                      </a:solidFill>
                    </a:lnR>
                    <a:lnB>
                      <a:solidFill>
                        <a:srgbClr val="FFFFFF"/>
                      </a:solidFill>
                    </a:lnB>
                  </a:tcPr>
                </a:tc>
                <a:tc>
                  <a:txBody>
                    <a:bodyPr/>
                    <a:lstStyle/>
                    <a:p>
                      <a:pPr algn="ctr">
                        <a:defRPr sz="1800">
                          <a:solidFill>
                            <a:srgbClr val="000000"/>
                          </a:solidFill>
                        </a:defRPr>
                      </a:pPr>
                      <a:r>
                        <a:rPr sz="1400" dirty="0">
                          <a:solidFill>
                            <a:schemeClr val="bg1"/>
                          </a:solidFill>
                          <a:latin typeface="Quicksand" panose="020B0604020202020204" charset="0"/>
                          <a:sym typeface="Times New Roman"/>
                        </a:rPr>
                        <a:t>Title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Methodology</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Scope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Evaluation Paramters</a:t>
                      </a:r>
                    </a:p>
                  </a:txBody>
                  <a:tcPr marL="0" marR="0" marT="0" marB="0" horzOverflow="overflow">
                    <a:lnL>
                      <a:solidFill>
                        <a:srgbClr val="FFFFFF"/>
                      </a:solidFill>
                    </a:lnL>
                    <a:lnB>
                      <a:solidFill>
                        <a:srgbClr val="FFFFFF"/>
                      </a:solidFill>
                    </a:lnB>
                  </a:tcPr>
                </a:tc>
                <a:extLst>
                  <a:ext uri="{0D108BD9-81ED-4DB2-BD59-A6C34878D82A}">
                    <a16:rowId xmlns:a16="http://schemas.microsoft.com/office/drawing/2014/main" val="10000"/>
                  </a:ext>
                </a:extLst>
              </a:tr>
              <a:tr h="760095">
                <a:tc>
                  <a:txBody>
                    <a:bodyPr/>
                    <a:lstStyle/>
                    <a:p>
                      <a:pPr algn="ctr">
                        <a:defRPr sz="1400">
                          <a:sym typeface="Times New Roman"/>
                        </a:defRPr>
                      </a:pPr>
                      <a:endParaRPr lang="en-IN" dirty="0">
                        <a:solidFill>
                          <a:schemeClr val="bg1"/>
                        </a:solidFill>
                        <a:latin typeface="Quicksand" panose="020B0604020202020204" charset="0"/>
                      </a:endParaRPr>
                    </a:p>
                    <a:p>
                      <a:pPr algn="ctr">
                        <a:defRPr sz="1400">
                          <a:sym typeface="Times New Roman"/>
                        </a:defRPr>
                      </a:pPr>
                      <a:r>
                        <a:rPr lang="en-IN" dirty="0">
                          <a:solidFill>
                            <a:schemeClr val="bg1"/>
                          </a:solidFill>
                          <a:latin typeface="Quicksand" panose="020B0604020202020204" charset="0"/>
                        </a:rPr>
                        <a:t>Darius A. </a:t>
                      </a:r>
                      <a:r>
                        <a:rPr lang="en-IN" dirty="0" err="1">
                          <a:solidFill>
                            <a:schemeClr val="bg1"/>
                          </a:solidFill>
                          <a:latin typeface="Quicksand" panose="020B0604020202020204" charset="0"/>
                        </a:rPr>
                        <a:t>Rohani</a:t>
                      </a:r>
                      <a:r>
                        <a:rPr lang="en-IN" dirty="0">
                          <a:solidFill>
                            <a:schemeClr val="bg1"/>
                          </a:solidFill>
                          <a:latin typeface="Quicksand" panose="020B0604020202020204" charset="0"/>
                        </a:rPr>
                        <a:t>,</a:t>
                      </a:r>
                    </a:p>
                    <a:p>
                      <a:pPr algn="ctr">
                        <a:defRPr sz="1400">
                          <a:sym typeface="Times New Roman"/>
                        </a:defRPr>
                      </a:pPr>
                      <a:r>
                        <a:rPr lang="en-IN" dirty="0">
                          <a:solidFill>
                            <a:schemeClr val="bg1"/>
                          </a:solidFill>
                          <a:latin typeface="Quicksand" panose="020B0604020202020204" charset="0"/>
                        </a:rPr>
                        <a:t>Andrea Quemada </a:t>
                      </a:r>
                      <a:r>
                        <a:rPr lang="en-IN" dirty="0" err="1">
                          <a:solidFill>
                            <a:schemeClr val="bg1"/>
                          </a:solidFill>
                          <a:latin typeface="Quicksand" panose="020B0604020202020204" charset="0"/>
                        </a:rPr>
                        <a:t>Lopategui,Nanna</a:t>
                      </a:r>
                      <a:r>
                        <a:rPr lang="en-IN" dirty="0">
                          <a:solidFill>
                            <a:schemeClr val="bg1"/>
                          </a:solidFill>
                          <a:latin typeface="Quicksand" panose="020B0604020202020204" charset="0"/>
                        </a:rPr>
                        <a:t> </a:t>
                      </a:r>
                      <a:r>
                        <a:rPr lang="en-IN" dirty="0" err="1">
                          <a:solidFill>
                            <a:schemeClr val="bg1"/>
                          </a:solidFill>
                          <a:latin typeface="Quicksand" panose="020B0604020202020204" charset="0"/>
                        </a:rPr>
                        <a:t>Tuxen</a:t>
                      </a:r>
                      <a:r>
                        <a:rPr lang="en-IN" dirty="0">
                          <a:solidFill>
                            <a:schemeClr val="bg1"/>
                          </a:solidFill>
                          <a:latin typeface="Quicksand" panose="020B0604020202020204" charset="0"/>
                        </a:rPr>
                        <a:t>  </a:t>
                      </a:r>
                      <a:endParaRPr lang="en-IN" sz="1200" dirty="0">
                        <a:solidFill>
                          <a:schemeClr val="bg1"/>
                        </a:solidFill>
                        <a:latin typeface="Quicksand" panose="020B0604020202020204" charset="0"/>
                      </a:endParaRPr>
                    </a:p>
                  </a:txBody>
                  <a:tcPr marL="0" marR="0" marT="0" marB="0" horzOverflow="overflow">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dirty="0">
                          <a:solidFill>
                            <a:schemeClr val="bg1"/>
                          </a:solidFill>
                          <a:latin typeface="Quicksand" panose="020B0604020202020204" charset="0"/>
                        </a:rPr>
                        <a:t>A Personalized Recommender System for Behavioral Activation in Mental Health </a:t>
                      </a:r>
                      <a:endParaRPr sz="1200" dirty="0">
                        <a:solidFill>
                          <a:schemeClr val="bg1"/>
                        </a:solidFill>
                        <a:latin typeface="Quicksand" panose="020B0604020202020204" charset="0"/>
                      </a:endParaRP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400">
                          <a:sym typeface="Times New Roman"/>
                        </a:defRPr>
                      </a:pPr>
                      <a:endParaRPr>
                        <a:solidFill>
                          <a:schemeClr val="bg1"/>
                        </a:solidFill>
                        <a:latin typeface="Quicksand" panose="020B0604020202020204" charset="0"/>
                      </a:endParaRPr>
                    </a:p>
                    <a:p>
                      <a:pPr algn="ctr">
                        <a:defRPr sz="1400">
                          <a:sym typeface="Times New Roman"/>
                        </a:defRPr>
                      </a:pPr>
                      <a:r>
                        <a:rPr>
                          <a:solidFill>
                            <a:schemeClr val="bg1"/>
                          </a:solidFill>
                          <a:latin typeface="Quicksand" panose="020B0604020202020204" charset="0"/>
                        </a:rPr>
                        <a:t>A multinomial Naive Bayes machine learning (ML) algorithm is used to implement the content-based (CB) recommender model.</a:t>
                      </a:r>
                    </a:p>
                    <a:p>
                      <a:pPr algn="ctr">
                        <a:defRPr sz="1400">
                          <a:sym typeface="Times New Roman"/>
                        </a:defRPr>
                      </a:pPr>
                      <a:r>
                        <a:rPr>
                          <a:solidFill>
                            <a:schemeClr val="bg1"/>
                          </a:solidFill>
                          <a:latin typeface="Quicksand" panose="020B0604020202020204" charset="0"/>
                        </a:rPr>
                        <a:t> </a:t>
                      </a:r>
                      <a:endParaRPr sz="1200">
                        <a:solidFill>
                          <a:schemeClr val="bg1"/>
                        </a:solidFill>
                        <a:latin typeface="Quicksand" panose="020B0604020202020204" charset="0"/>
                      </a:endParaRP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sz="1400">
                          <a:solidFill>
                            <a:schemeClr val="bg1"/>
                          </a:solidFill>
                          <a:latin typeface="Quicksand" panose="020B0604020202020204" charset="0"/>
                          <a:sym typeface="Times New Roman"/>
                        </a:rPr>
                        <a:t>
It is also possible to reduce the different types of mental health conditions such as Bipolar &amp; anxiety Disorders</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sz="1400" dirty="0">
                          <a:solidFill>
                            <a:schemeClr val="bg1"/>
                          </a:solidFill>
                          <a:latin typeface="Quicksand" panose="020B0604020202020204" charset="0"/>
                          <a:sym typeface="Times New Roman"/>
                        </a:rPr>
                        <a:t>
Ch</a:t>
                      </a:r>
                      <a:r>
                        <a:rPr lang="en-GB" sz="1400" dirty="0" err="1">
                          <a:solidFill>
                            <a:schemeClr val="bg1"/>
                          </a:solidFill>
                          <a:latin typeface="Quicksand" panose="020B0604020202020204" charset="0"/>
                          <a:sym typeface="Times New Roman"/>
                        </a:rPr>
                        <a:t>i</a:t>
                      </a:r>
                      <a:r>
                        <a:rPr sz="1400" dirty="0">
                          <a:solidFill>
                            <a:schemeClr val="bg1"/>
                          </a:solidFill>
                          <a:latin typeface="Quicksand" panose="020B0604020202020204" charset="0"/>
                          <a:sym typeface="Times New Roman"/>
                        </a:rPr>
                        <a:t>-square,
PHQ-8 &amp; Covariance </a:t>
                      </a:r>
                    </a:p>
                  </a:txBody>
                  <a:tcPr marL="0" marR="0" marT="0" marB="0" horzOverflow="overflow">
                    <a:lnL>
                      <a:solidFill>
                        <a:srgbClr val="FFFFFF"/>
                      </a:solidFill>
                    </a:lnL>
                    <a:lnT>
                      <a:solidFill>
                        <a:srgbClr val="FFFFFF"/>
                      </a:solidFill>
                    </a:lnT>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anim calcmode="lin" valueType="num">
                                      <p:cBhvr>
                                        <p:cTn id="8" dur="1000" fill="hold"/>
                                        <p:tgtEl>
                                          <p:spTgt spid="148"/>
                                        </p:tgtEl>
                                        <p:attrNameLst>
                                          <p:attrName>ppt_x</p:attrName>
                                        </p:attrNameLst>
                                      </p:cBhvr>
                                      <p:tavLst>
                                        <p:tav tm="0">
                                          <p:val>
                                            <p:strVal val="#ppt_x"/>
                                          </p:val>
                                        </p:tav>
                                        <p:tav tm="100000">
                                          <p:val>
                                            <p:strVal val="#ppt_x"/>
                                          </p:val>
                                        </p:tav>
                                      </p:tavLst>
                                    </p:anim>
                                    <p:anim calcmode="lin" valueType="num">
                                      <p:cBhvr>
                                        <p:cTn id="9" dur="1000" fill="hold"/>
                                        <p:tgtEl>
                                          <p:spTgt spid="1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68;p24"/>
          <p:cNvSpPr txBox="1">
            <a:spLocks noGrp="1"/>
          </p:cNvSpPr>
          <p:nvPr>
            <p:ph type="title"/>
          </p:nvPr>
        </p:nvSpPr>
        <p:spPr>
          <a:xfrm>
            <a:off x="1143000" y="459665"/>
            <a:ext cx="6858000" cy="434758"/>
          </a:xfrm>
          <a:prstGeom prst="rect">
            <a:avLst/>
          </a:prstGeom>
        </p:spPr>
        <p:txBody>
          <a:bodyPr/>
          <a:lstStyle>
            <a:lvl1pPr defTabSz="822959">
              <a:defRPr sz="1619"/>
            </a:lvl1pPr>
          </a:lstStyle>
          <a:p>
            <a:r>
              <a:t>SURVEY-2</a:t>
            </a:r>
          </a:p>
        </p:txBody>
      </p:sp>
      <p:sp>
        <p:nvSpPr>
          <p:cNvPr id="151" name="Google Shape;170;p24"/>
          <p:cNvSpPr txBox="1">
            <a:spLocks noGrp="1"/>
          </p:cNvSpPr>
          <p:nvPr>
            <p:ph type="sldNum" sz="quarter" idx="2"/>
          </p:nvPr>
        </p:nvSpPr>
        <p:spPr>
          <a:xfrm>
            <a:off x="8791549" y="4752130"/>
            <a:ext cx="280309" cy="3606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graphicFrame>
        <p:nvGraphicFramePr>
          <p:cNvPr id="4" name="Table">
            <a:extLst>
              <a:ext uri="{FF2B5EF4-FFF2-40B4-BE49-F238E27FC236}">
                <a16:creationId xmlns:a16="http://schemas.microsoft.com/office/drawing/2014/main" id="{752A2C1D-34EE-41C8-B3F5-8F775BAEC306}"/>
              </a:ext>
            </a:extLst>
          </p:cNvPr>
          <p:cNvGraphicFramePr/>
          <p:nvPr>
            <p:extLst>
              <p:ext uri="{D42A27DB-BD31-4B8C-83A1-F6EECF244321}">
                <p14:modId xmlns:p14="http://schemas.microsoft.com/office/powerpoint/2010/main" val="3154967711"/>
              </p:ext>
            </p:extLst>
          </p:nvPr>
        </p:nvGraphicFramePr>
        <p:xfrm>
          <a:off x="1023053" y="894423"/>
          <a:ext cx="8048805" cy="3840480"/>
        </p:xfrm>
        <a:graphic>
          <a:graphicData uri="http://schemas.openxmlformats.org/drawingml/2006/table">
            <a:tbl>
              <a:tblPr firstRow="1" firstCol="1"/>
              <a:tblGrid>
                <a:gridCol w="1609761">
                  <a:extLst>
                    <a:ext uri="{9D8B030D-6E8A-4147-A177-3AD203B41FA5}">
                      <a16:colId xmlns:a16="http://schemas.microsoft.com/office/drawing/2014/main" val="20000"/>
                    </a:ext>
                  </a:extLst>
                </a:gridCol>
                <a:gridCol w="998660">
                  <a:extLst>
                    <a:ext uri="{9D8B030D-6E8A-4147-A177-3AD203B41FA5}">
                      <a16:colId xmlns:a16="http://schemas.microsoft.com/office/drawing/2014/main" val="20001"/>
                    </a:ext>
                  </a:extLst>
                </a:gridCol>
                <a:gridCol w="2734492">
                  <a:extLst>
                    <a:ext uri="{9D8B030D-6E8A-4147-A177-3AD203B41FA5}">
                      <a16:colId xmlns:a16="http://schemas.microsoft.com/office/drawing/2014/main" val="20002"/>
                    </a:ext>
                  </a:extLst>
                </a:gridCol>
                <a:gridCol w="1096131">
                  <a:extLst>
                    <a:ext uri="{9D8B030D-6E8A-4147-A177-3AD203B41FA5}">
                      <a16:colId xmlns:a16="http://schemas.microsoft.com/office/drawing/2014/main" val="20003"/>
                    </a:ext>
                  </a:extLst>
                </a:gridCol>
                <a:gridCol w="1609761">
                  <a:extLst>
                    <a:ext uri="{9D8B030D-6E8A-4147-A177-3AD203B41FA5}">
                      <a16:colId xmlns:a16="http://schemas.microsoft.com/office/drawing/2014/main" val="20004"/>
                    </a:ext>
                  </a:extLst>
                </a:gridCol>
              </a:tblGrid>
              <a:tr h="367395">
                <a:tc>
                  <a:txBody>
                    <a:bodyPr/>
                    <a:lstStyle/>
                    <a:p>
                      <a:pPr algn="ctr">
                        <a:defRPr sz="1800">
                          <a:solidFill>
                            <a:srgbClr val="000000"/>
                          </a:solidFill>
                        </a:defRPr>
                      </a:pPr>
                      <a:r>
                        <a:rPr sz="1400">
                          <a:solidFill>
                            <a:schemeClr val="bg1"/>
                          </a:solidFill>
                          <a:latin typeface="Quicksand" panose="020B0604020202020204" charset="0"/>
                          <a:sym typeface="Times New Roman"/>
                        </a:rPr>
                        <a:t>Authors</a:t>
                      </a:r>
                    </a:p>
                  </a:txBody>
                  <a:tcPr marL="0" marR="0" marT="0" marB="0" horzOverflow="overflow">
                    <a:lnR>
                      <a:solidFill>
                        <a:srgbClr val="FFFFFF"/>
                      </a:solidFill>
                    </a:lnR>
                    <a:lnB>
                      <a:solidFill>
                        <a:srgbClr val="FFFFFF"/>
                      </a:solidFill>
                    </a:lnB>
                  </a:tcPr>
                </a:tc>
                <a:tc>
                  <a:txBody>
                    <a:bodyPr/>
                    <a:lstStyle/>
                    <a:p>
                      <a:pPr algn="ctr">
                        <a:defRPr sz="1800">
                          <a:solidFill>
                            <a:srgbClr val="000000"/>
                          </a:solidFill>
                        </a:defRPr>
                      </a:pPr>
                      <a:r>
                        <a:rPr sz="1400" dirty="0">
                          <a:solidFill>
                            <a:schemeClr val="bg1"/>
                          </a:solidFill>
                          <a:latin typeface="Quicksand" panose="020B0604020202020204" charset="0"/>
                          <a:sym typeface="Times New Roman"/>
                        </a:rPr>
                        <a:t>Title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Methodology</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Scope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Evaluation Paramters</a:t>
                      </a:r>
                    </a:p>
                  </a:txBody>
                  <a:tcPr marL="0" marR="0" marT="0" marB="0" horzOverflow="overflow">
                    <a:lnL>
                      <a:solidFill>
                        <a:srgbClr val="FFFFFF"/>
                      </a:solidFill>
                    </a:lnL>
                    <a:lnB>
                      <a:solidFill>
                        <a:srgbClr val="FFFFFF"/>
                      </a:solidFill>
                    </a:lnB>
                  </a:tcPr>
                </a:tc>
                <a:extLst>
                  <a:ext uri="{0D108BD9-81ED-4DB2-BD59-A6C34878D82A}">
                    <a16:rowId xmlns:a16="http://schemas.microsoft.com/office/drawing/2014/main" val="10000"/>
                  </a:ext>
                </a:extLst>
              </a:tr>
              <a:tr h="760095">
                <a:tc>
                  <a:txBody>
                    <a:bodyPr/>
                    <a:lstStyle/>
                    <a:p>
                      <a:pPr algn="ctr">
                        <a:defRPr sz="1400">
                          <a:sym typeface="Times New Roman"/>
                        </a:defRPr>
                      </a:pPr>
                      <a:endParaRPr lang="en-IN" dirty="0">
                        <a:solidFill>
                          <a:schemeClr val="bg1"/>
                        </a:solidFill>
                        <a:latin typeface="Quicksand" panose="020B0604020202020204" charset="0"/>
                      </a:endParaRPr>
                    </a:p>
                    <a:p>
                      <a:pPr algn="ctr">
                        <a:defRPr sz="1400">
                          <a:sym typeface="Times New Roman"/>
                        </a:defRPr>
                      </a:pPr>
                      <a:r>
                        <a:rPr lang="en-IN" dirty="0">
                          <a:solidFill>
                            <a:schemeClr val="bg1"/>
                          </a:solidFill>
                          <a:latin typeface="Quicksand" panose="020B0604020202020204" charset="0"/>
                        </a:rPr>
                        <a:t>Faisal Muhammad Shah, Farzad Ahmed, </a:t>
                      </a:r>
                      <a:r>
                        <a:rPr lang="en-IN" dirty="0" err="1">
                          <a:solidFill>
                            <a:schemeClr val="bg1"/>
                          </a:solidFill>
                          <a:latin typeface="Quicksand" panose="020B0604020202020204" charset="0"/>
                        </a:rPr>
                        <a:t>Sajib</a:t>
                      </a:r>
                      <a:r>
                        <a:rPr lang="en-IN" dirty="0">
                          <a:solidFill>
                            <a:schemeClr val="bg1"/>
                          </a:solidFill>
                          <a:latin typeface="Quicksand" panose="020B0604020202020204" charset="0"/>
                        </a:rPr>
                        <a:t> Kumar </a:t>
                      </a:r>
                      <a:r>
                        <a:rPr lang="en-IN" dirty="0" err="1">
                          <a:solidFill>
                            <a:schemeClr val="bg1"/>
                          </a:solidFill>
                          <a:latin typeface="Quicksand" panose="020B0604020202020204" charset="0"/>
                        </a:rPr>
                        <a:t>Saha</a:t>
                      </a:r>
                      <a:r>
                        <a:rPr lang="en-IN" dirty="0">
                          <a:solidFill>
                            <a:schemeClr val="bg1"/>
                          </a:solidFill>
                          <a:latin typeface="Quicksand" panose="020B0604020202020204" charset="0"/>
                        </a:rPr>
                        <a:t> Joy, Samir </a:t>
                      </a:r>
                      <a:r>
                        <a:rPr lang="en-IN" dirty="0" err="1">
                          <a:solidFill>
                            <a:schemeClr val="bg1"/>
                          </a:solidFill>
                          <a:latin typeface="Quicksand" panose="020B0604020202020204" charset="0"/>
                        </a:rPr>
                        <a:t>Sadek</a:t>
                      </a:r>
                      <a:r>
                        <a:rPr lang="en-IN" dirty="0">
                          <a:solidFill>
                            <a:schemeClr val="bg1"/>
                          </a:solidFill>
                          <a:latin typeface="Quicksand" panose="020B0604020202020204" charset="0"/>
                        </a:rPr>
                        <a:t>, Sifat Ahmed, </a:t>
                      </a:r>
                      <a:r>
                        <a:rPr lang="en-IN" dirty="0" err="1">
                          <a:solidFill>
                            <a:schemeClr val="bg1"/>
                          </a:solidFill>
                          <a:latin typeface="Quicksand" panose="020B0604020202020204" charset="0"/>
                        </a:rPr>
                        <a:t>Rimon</a:t>
                      </a:r>
                      <a:r>
                        <a:rPr lang="en-IN" dirty="0">
                          <a:solidFill>
                            <a:schemeClr val="bg1"/>
                          </a:solidFill>
                          <a:latin typeface="Quicksand" panose="020B0604020202020204" charset="0"/>
                        </a:rPr>
                        <a:t> </a:t>
                      </a:r>
                      <a:r>
                        <a:rPr lang="en-IN" dirty="0" err="1">
                          <a:solidFill>
                            <a:schemeClr val="bg1"/>
                          </a:solidFill>
                          <a:latin typeface="Quicksand" panose="020B0604020202020204" charset="0"/>
                        </a:rPr>
                        <a:t>Shil</a:t>
                      </a:r>
                      <a:r>
                        <a:rPr lang="en-IN" dirty="0">
                          <a:solidFill>
                            <a:schemeClr val="bg1"/>
                          </a:solidFill>
                          <a:latin typeface="Quicksand" panose="020B0604020202020204" charset="0"/>
                        </a:rPr>
                        <a:t>, Md. </a:t>
                      </a:r>
                      <a:r>
                        <a:rPr lang="en-IN" dirty="0" err="1">
                          <a:solidFill>
                            <a:schemeClr val="bg1"/>
                          </a:solidFill>
                          <a:latin typeface="Quicksand" panose="020B0604020202020204" charset="0"/>
                        </a:rPr>
                        <a:t>Hasanul</a:t>
                      </a:r>
                      <a:r>
                        <a:rPr lang="en-IN" dirty="0">
                          <a:solidFill>
                            <a:schemeClr val="bg1"/>
                          </a:solidFill>
                          <a:latin typeface="Quicksand" panose="020B0604020202020204" charset="0"/>
                        </a:rPr>
                        <a:t> Kabir  </a:t>
                      </a:r>
                      <a:endParaRPr lang="en-IN" sz="1200" dirty="0">
                        <a:solidFill>
                          <a:schemeClr val="bg1"/>
                        </a:solidFill>
                        <a:latin typeface="Quicksand" panose="020B0604020202020204" charset="0"/>
                      </a:endParaRPr>
                    </a:p>
                  </a:txBody>
                  <a:tcPr marL="0" marR="0" marT="0" marB="0" horzOverflow="overflow">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Early Depression Detection from Social Network</a:t>
                      </a:r>
                    </a:p>
                    <a:p>
                      <a:pPr algn="ctr">
                        <a:defRPr sz="1400">
                          <a:sym typeface="Times New Roman"/>
                        </a:defRPr>
                      </a:pPr>
                      <a:r>
                        <a:rPr lang="en-GB" dirty="0">
                          <a:solidFill>
                            <a:schemeClr val="bg1"/>
                          </a:solidFill>
                          <a:latin typeface="Quicksand" panose="020B0604020202020204" charset="0"/>
                        </a:rPr>
                        <a:t>Using Deep Learning Techniques</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The workflow methodology was divided into 2 parts A. Feature extraction in which </a:t>
                      </a:r>
                      <a:r>
                        <a:rPr lang="en-GB" dirty="0" err="1">
                          <a:solidFill>
                            <a:schemeClr val="bg1"/>
                          </a:solidFill>
                          <a:latin typeface="Quicksand" panose="020B0604020202020204" charset="0"/>
                        </a:rPr>
                        <a:t>TrainavleEmbed</a:t>
                      </a:r>
                      <a:r>
                        <a:rPr lang="en-GB" dirty="0">
                          <a:solidFill>
                            <a:schemeClr val="bg1"/>
                          </a:solidFill>
                          <a:latin typeface="Quicksand" panose="020B0604020202020204" charset="0"/>
                        </a:rPr>
                        <a:t> Features, </a:t>
                      </a:r>
                      <a:r>
                        <a:rPr lang="en-GB" dirty="0" err="1">
                          <a:solidFill>
                            <a:schemeClr val="bg1"/>
                          </a:solidFill>
                          <a:latin typeface="Quicksand" panose="020B0604020202020204" charset="0"/>
                        </a:rPr>
                        <a:t>GloveEmbed</a:t>
                      </a:r>
                      <a:r>
                        <a:rPr lang="en-GB" dirty="0">
                          <a:solidFill>
                            <a:schemeClr val="bg1"/>
                          </a:solidFill>
                          <a:latin typeface="Quicksand" panose="020B0604020202020204" charset="0"/>
                        </a:rPr>
                        <a:t> Features, Metadata Features, </a:t>
                      </a:r>
                      <a:r>
                        <a:rPr lang="en-GB" dirty="0" err="1">
                          <a:solidFill>
                            <a:schemeClr val="bg1"/>
                          </a:solidFill>
                          <a:latin typeface="Quicksand" panose="020B0604020202020204" charset="0"/>
                        </a:rPr>
                        <a:t>FastextEmbed</a:t>
                      </a:r>
                      <a:r>
                        <a:rPr lang="en-GB" dirty="0">
                          <a:solidFill>
                            <a:schemeClr val="bg1"/>
                          </a:solidFill>
                          <a:latin typeface="Quicksand" panose="020B0604020202020204" charset="0"/>
                        </a:rPr>
                        <a:t> Features were combined for achieving  better result. Embedded features were fed into Bidirectional Long</a:t>
                      </a:r>
                    </a:p>
                    <a:p>
                      <a:pPr algn="ctr">
                        <a:defRPr sz="1400">
                          <a:sym typeface="Times New Roman"/>
                        </a:defRPr>
                      </a:pPr>
                      <a:r>
                        <a:rPr lang="en-GB" dirty="0">
                          <a:solidFill>
                            <a:schemeClr val="bg1"/>
                          </a:solidFill>
                          <a:latin typeface="Quicksand" panose="020B0604020202020204" charset="0"/>
                        </a:rPr>
                        <a:t>Short Term Memory(</a:t>
                      </a:r>
                      <a:r>
                        <a:rPr lang="en-GB" dirty="0" err="1">
                          <a:solidFill>
                            <a:schemeClr val="bg1"/>
                          </a:solidFill>
                          <a:latin typeface="Quicksand" panose="020B0604020202020204" charset="0"/>
                        </a:rPr>
                        <a:t>BiLSTM</a:t>
                      </a:r>
                      <a:r>
                        <a:rPr lang="en-GB" dirty="0">
                          <a:solidFill>
                            <a:schemeClr val="bg1"/>
                          </a:solidFill>
                          <a:latin typeface="Quicksand" panose="020B0604020202020204" charset="0"/>
                        </a:rPr>
                        <a:t>), it had information about the past and future that helped the model to predict more accurately</a:t>
                      </a:r>
                    </a:p>
                    <a:p>
                      <a:pPr algn="ctr">
                        <a:defRPr sz="1400">
                          <a:sym typeface="Times New Roman"/>
                        </a:defRPr>
                      </a:pPr>
                      <a:r>
                        <a:rPr dirty="0">
                          <a:solidFill>
                            <a:schemeClr val="bg1"/>
                          </a:solidFill>
                          <a:latin typeface="Quicksand" panose="020B0604020202020204" charset="0"/>
                        </a:rPr>
                        <a:t> </a:t>
                      </a:r>
                      <a:endParaRPr sz="1200" dirty="0">
                        <a:solidFill>
                          <a:schemeClr val="bg1"/>
                        </a:solidFill>
                        <a:latin typeface="Quicksand" panose="020B0604020202020204" charset="0"/>
                      </a:endParaRP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en-GB" sz="1400" dirty="0">
                          <a:solidFill>
                            <a:schemeClr val="bg1"/>
                          </a:solidFill>
                          <a:latin typeface="Quicksand" panose="020B0604020202020204" charset="0"/>
                          <a:sym typeface="Times New Roman"/>
                        </a:rPr>
                        <a:t>Limitation is that though the users</a:t>
                      </a:r>
                    </a:p>
                    <a:p>
                      <a:pPr algn="ctr">
                        <a:defRPr sz="1800">
                          <a:solidFill>
                            <a:srgbClr val="000000"/>
                          </a:solidFill>
                        </a:defRPr>
                      </a:pPr>
                      <a:r>
                        <a:rPr lang="en-GB" sz="1400" dirty="0">
                          <a:solidFill>
                            <a:schemeClr val="bg1"/>
                          </a:solidFill>
                          <a:latin typeface="Quicksand" panose="020B0604020202020204" charset="0"/>
                          <a:sym typeface="Times New Roman"/>
                        </a:rPr>
                        <a:t>are correctly classified, it takes too long time to detect them</a:t>
                      </a:r>
                    </a:p>
                    <a:p>
                      <a:pPr algn="ctr">
                        <a:defRPr sz="1800">
                          <a:solidFill>
                            <a:srgbClr val="000000"/>
                          </a:solidFill>
                        </a:defRPr>
                      </a:pPr>
                      <a:r>
                        <a:rPr lang="en-GB" sz="1400" dirty="0">
                          <a:solidFill>
                            <a:schemeClr val="bg1"/>
                          </a:solidFill>
                          <a:latin typeface="Quicksand" panose="020B0604020202020204" charset="0"/>
                          <a:sym typeface="Times New Roman"/>
                        </a:rPr>
                        <a:t>as depressed. Further work can be done to solve this problem</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en-GB" sz="1400" dirty="0">
                          <a:solidFill>
                            <a:schemeClr val="bg1"/>
                          </a:solidFill>
                          <a:latin typeface="Quicksand" panose="020B0604020202020204" charset="0"/>
                          <a:sym typeface="Times New Roman"/>
                        </a:rPr>
                        <a:t>F1 score, </a:t>
                      </a:r>
                      <a:r>
                        <a:rPr lang="en-GB" sz="1400" dirty="0" err="1">
                          <a:solidFill>
                            <a:schemeClr val="bg1"/>
                          </a:solidFill>
                          <a:latin typeface="Quicksand" panose="020B0604020202020204" charset="0"/>
                          <a:sym typeface="Times New Roman"/>
                        </a:rPr>
                        <a:t>Platency,Flatency</a:t>
                      </a:r>
                      <a:r>
                        <a:rPr lang="en-GB" sz="1400" dirty="0">
                          <a:solidFill>
                            <a:schemeClr val="bg1"/>
                          </a:solidFill>
                          <a:latin typeface="Quicksand" panose="020B0604020202020204" charset="0"/>
                          <a:sym typeface="Times New Roman"/>
                        </a:rPr>
                        <a:t>, </a:t>
                      </a:r>
                    </a:p>
                    <a:p>
                      <a:pPr algn="ctr">
                        <a:defRPr sz="1800">
                          <a:solidFill>
                            <a:srgbClr val="000000"/>
                          </a:solidFill>
                        </a:defRPr>
                      </a:pPr>
                      <a:r>
                        <a:rPr lang="en-GB" sz="1400" dirty="0">
                          <a:solidFill>
                            <a:schemeClr val="bg1"/>
                          </a:solidFill>
                          <a:latin typeface="Quicksand" panose="020B0604020202020204" charset="0"/>
                          <a:sym typeface="Times New Roman"/>
                        </a:rPr>
                        <a:t>Early Risk Detection Error (ERDE)</a:t>
                      </a:r>
                    </a:p>
                  </a:txBody>
                  <a:tcPr marL="0" marR="0" marT="0" marB="0" horzOverflow="overflow">
                    <a:lnL>
                      <a:solidFill>
                        <a:srgbClr val="FFFFFF"/>
                      </a:solidFill>
                    </a:lnL>
                    <a:lnT>
                      <a:solidFill>
                        <a:srgbClr val="FFFFFF"/>
                      </a:solidFill>
                    </a:lnT>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68;p24"/>
          <p:cNvSpPr txBox="1">
            <a:spLocks noGrp="1"/>
          </p:cNvSpPr>
          <p:nvPr>
            <p:ph type="title"/>
          </p:nvPr>
        </p:nvSpPr>
        <p:spPr>
          <a:xfrm>
            <a:off x="1143000" y="459665"/>
            <a:ext cx="6858000" cy="434758"/>
          </a:xfrm>
          <a:prstGeom prst="rect">
            <a:avLst/>
          </a:prstGeom>
        </p:spPr>
        <p:txBody>
          <a:bodyPr/>
          <a:lstStyle>
            <a:lvl1pPr defTabSz="822959">
              <a:defRPr sz="1619"/>
            </a:lvl1pPr>
          </a:lstStyle>
          <a:p>
            <a:r>
              <a:t>SURVEY-2</a:t>
            </a:r>
          </a:p>
        </p:txBody>
      </p:sp>
      <p:sp>
        <p:nvSpPr>
          <p:cNvPr id="151" name="Google Shape;170;p24"/>
          <p:cNvSpPr txBox="1">
            <a:spLocks noGrp="1"/>
          </p:cNvSpPr>
          <p:nvPr>
            <p:ph type="sldNum" sz="quarter" idx="2"/>
          </p:nvPr>
        </p:nvSpPr>
        <p:spPr>
          <a:xfrm>
            <a:off x="8791549" y="4752130"/>
            <a:ext cx="280309" cy="3606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graphicFrame>
        <p:nvGraphicFramePr>
          <p:cNvPr id="4" name="Table">
            <a:extLst>
              <a:ext uri="{FF2B5EF4-FFF2-40B4-BE49-F238E27FC236}">
                <a16:creationId xmlns:a16="http://schemas.microsoft.com/office/drawing/2014/main" id="{752A2C1D-34EE-41C8-B3F5-8F775BAEC306}"/>
              </a:ext>
            </a:extLst>
          </p:cNvPr>
          <p:cNvGraphicFramePr/>
          <p:nvPr>
            <p:extLst>
              <p:ext uri="{D42A27DB-BD31-4B8C-83A1-F6EECF244321}">
                <p14:modId xmlns:p14="http://schemas.microsoft.com/office/powerpoint/2010/main" val="4146174417"/>
              </p:ext>
            </p:extLst>
          </p:nvPr>
        </p:nvGraphicFramePr>
        <p:xfrm>
          <a:off x="1023053" y="894423"/>
          <a:ext cx="8048805" cy="3840480"/>
        </p:xfrm>
        <a:graphic>
          <a:graphicData uri="http://schemas.openxmlformats.org/drawingml/2006/table">
            <a:tbl>
              <a:tblPr firstRow="1" firstCol="1"/>
              <a:tblGrid>
                <a:gridCol w="1609761">
                  <a:extLst>
                    <a:ext uri="{9D8B030D-6E8A-4147-A177-3AD203B41FA5}">
                      <a16:colId xmlns:a16="http://schemas.microsoft.com/office/drawing/2014/main" val="20000"/>
                    </a:ext>
                  </a:extLst>
                </a:gridCol>
                <a:gridCol w="998660">
                  <a:extLst>
                    <a:ext uri="{9D8B030D-6E8A-4147-A177-3AD203B41FA5}">
                      <a16:colId xmlns:a16="http://schemas.microsoft.com/office/drawing/2014/main" val="20001"/>
                    </a:ext>
                  </a:extLst>
                </a:gridCol>
                <a:gridCol w="2734492">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268978">
                  <a:extLst>
                    <a:ext uri="{9D8B030D-6E8A-4147-A177-3AD203B41FA5}">
                      <a16:colId xmlns:a16="http://schemas.microsoft.com/office/drawing/2014/main" val="20004"/>
                    </a:ext>
                  </a:extLst>
                </a:gridCol>
              </a:tblGrid>
              <a:tr h="367395">
                <a:tc>
                  <a:txBody>
                    <a:bodyPr/>
                    <a:lstStyle/>
                    <a:p>
                      <a:pPr algn="ctr">
                        <a:defRPr sz="1800">
                          <a:solidFill>
                            <a:srgbClr val="000000"/>
                          </a:solidFill>
                        </a:defRPr>
                      </a:pPr>
                      <a:r>
                        <a:rPr sz="1400">
                          <a:solidFill>
                            <a:schemeClr val="bg1"/>
                          </a:solidFill>
                          <a:latin typeface="Quicksand" panose="020B0604020202020204" charset="0"/>
                          <a:sym typeface="Times New Roman"/>
                        </a:rPr>
                        <a:t>Authors</a:t>
                      </a:r>
                    </a:p>
                  </a:txBody>
                  <a:tcPr marL="0" marR="0" marT="0" marB="0" horzOverflow="overflow">
                    <a:lnR>
                      <a:solidFill>
                        <a:srgbClr val="FFFFFF"/>
                      </a:solidFill>
                    </a:lnR>
                    <a:lnB>
                      <a:solidFill>
                        <a:srgbClr val="FFFFFF"/>
                      </a:solidFill>
                    </a:lnB>
                  </a:tcPr>
                </a:tc>
                <a:tc>
                  <a:txBody>
                    <a:bodyPr/>
                    <a:lstStyle/>
                    <a:p>
                      <a:pPr algn="ctr">
                        <a:defRPr sz="1800">
                          <a:solidFill>
                            <a:srgbClr val="000000"/>
                          </a:solidFill>
                        </a:defRPr>
                      </a:pPr>
                      <a:r>
                        <a:rPr sz="1400" dirty="0">
                          <a:solidFill>
                            <a:schemeClr val="bg1"/>
                          </a:solidFill>
                          <a:latin typeface="Quicksand" panose="020B0604020202020204" charset="0"/>
                          <a:sym typeface="Times New Roman"/>
                        </a:rPr>
                        <a:t>Title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Methodology</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Scope</a:t>
                      </a:r>
                    </a:p>
                  </a:txBody>
                  <a:tcPr marL="0" marR="0" marT="0" marB="0" horzOverflow="overflow">
                    <a:lnL>
                      <a:solidFill>
                        <a:srgbClr val="FFFFFF"/>
                      </a:solidFill>
                    </a:lnL>
                    <a:lnR>
                      <a:solidFill>
                        <a:srgbClr val="FFFFFF"/>
                      </a:solidFill>
                    </a:lnR>
                    <a:lnB>
                      <a:solidFill>
                        <a:srgbClr val="FFFFFF"/>
                      </a:solidFill>
                    </a:lnB>
                  </a:tcPr>
                </a:tc>
                <a:tc>
                  <a:txBody>
                    <a:bodyPr/>
                    <a:lstStyle/>
                    <a:p>
                      <a:pPr algn="ctr">
                        <a:defRPr sz="1800">
                          <a:solidFill>
                            <a:srgbClr val="000000"/>
                          </a:solidFill>
                        </a:defRPr>
                      </a:pPr>
                      <a:r>
                        <a:rPr sz="1400">
                          <a:solidFill>
                            <a:schemeClr val="bg1"/>
                          </a:solidFill>
                          <a:latin typeface="Quicksand" panose="020B0604020202020204" charset="0"/>
                          <a:sym typeface="Times New Roman"/>
                        </a:rPr>
                        <a:t>Evaluation Paramters</a:t>
                      </a:r>
                    </a:p>
                  </a:txBody>
                  <a:tcPr marL="0" marR="0" marT="0" marB="0" horzOverflow="overflow">
                    <a:lnL>
                      <a:solidFill>
                        <a:srgbClr val="FFFFFF"/>
                      </a:solidFill>
                    </a:lnL>
                    <a:lnB>
                      <a:solidFill>
                        <a:srgbClr val="FFFFFF"/>
                      </a:solidFill>
                    </a:lnB>
                  </a:tcPr>
                </a:tc>
                <a:extLst>
                  <a:ext uri="{0D108BD9-81ED-4DB2-BD59-A6C34878D82A}">
                    <a16:rowId xmlns:a16="http://schemas.microsoft.com/office/drawing/2014/main" val="10000"/>
                  </a:ext>
                </a:extLst>
              </a:tr>
              <a:tr h="760095">
                <a:tc>
                  <a:txBody>
                    <a:bodyPr/>
                    <a:lstStyle/>
                    <a:p>
                      <a:pPr algn="ctr">
                        <a:defRPr sz="1400">
                          <a:sym typeface="Times New Roman"/>
                        </a:defRPr>
                      </a:pPr>
                      <a:endParaRPr lang="en-IN"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A. T. BECK, M.D. C. H. WARD, M.D. M. MENDELSON, M.D. J. MOCK, M.D. AND J. ERBAUGH, M.D. PHILADELPHIA </a:t>
                      </a:r>
                      <a:r>
                        <a:rPr lang="en-IN" dirty="0">
                          <a:solidFill>
                            <a:schemeClr val="bg1"/>
                          </a:solidFill>
                          <a:latin typeface="Quicksand" panose="020B0604020202020204" charset="0"/>
                        </a:rPr>
                        <a:t>  </a:t>
                      </a:r>
                      <a:endParaRPr lang="en-IN" sz="1200" dirty="0">
                        <a:solidFill>
                          <a:schemeClr val="bg1"/>
                        </a:solidFill>
                        <a:latin typeface="Quicksand" panose="020B0604020202020204" charset="0"/>
                      </a:endParaRPr>
                    </a:p>
                  </a:txBody>
                  <a:tcPr marL="0" marR="0" marT="0" marB="0" horzOverflow="overflow">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An Inventory for Measuring Depression </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400">
                          <a:sym typeface="Times New Roman"/>
                        </a:defRPr>
                      </a:pPr>
                      <a:endParaRPr dirty="0">
                        <a:solidFill>
                          <a:schemeClr val="bg1"/>
                        </a:solidFill>
                        <a:latin typeface="Quicksand" panose="020B0604020202020204" charset="0"/>
                      </a:endParaRPr>
                    </a:p>
                    <a:p>
                      <a:pPr algn="ctr">
                        <a:defRPr sz="1400">
                          <a:sym typeface="Times New Roman"/>
                        </a:defRPr>
                      </a:pPr>
                      <a:r>
                        <a:rPr lang="en-GB" dirty="0">
                          <a:solidFill>
                            <a:schemeClr val="bg1"/>
                          </a:solidFill>
                          <a:latin typeface="Quicksand" panose="020B0604020202020204" charset="0"/>
                        </a:rPr>
                        <a:t>A. Construction of the Inventory.—The items in this inventory were primarily clinically derived.</a:t>
                      </a:r>
                    </a:p>
                    <a:p>
                      <a:pPr algn="ctr">
                        <a:defRPr sz="1400">
                          <a:sym typeface="Times New Roman"/>
                        </a:defRPr>
                      </a:pPr>
                      <a:r>
                        <a:rPr lang="en-GB" dirty="0">
                          <a:solidFill>
                            <a:schemeClr val="bg1"/>
                          </a:solidFill>
                          <a:latin typeface="Quicksand" panose="020B0604020202020204" charset="0"/>
                        </a:rPr>
                        <a:t>B. Administration of the Inventory.—The inventory was administered by a clinical psychologist and a sociologist</a:t>
                      </a:r>
                    </a:p>
                    <a:p>
                      <a:pPr algn="ctr">
                        <a:defRPr sz="1400">
                          <a:sym typeface="Times New Roman"/>
                        </a:defRPr>
                      </a:pPr>
                      <a:r>
                        <a:rPr lang="en-GB" dirty="0" err="1">
                          <a:solidFill>
                            <a:schemeClr val="bg1"/>
                          </a:solidFill>
                          <a:latin typeface="Quicksand" panose="020B0604020202020204" charset="0"/>
                        </a:rPr>
                        <a:t>C.Description</a:t>
                      </a:r>
                      <a:r>
                        <a:rPr lang="en-GB" dirty="0">
                          <a:solidFill>
                            <a:schemeClr val="bg1"/>
                          </a:solidFill>
                          <a:latin typeface="Quicksand" panose="020B0604020202020204" charset="0"/>
                        </a:rPr>
                        <a:t> of Patient Population.—The patients were drawn from the routine admissions to the psychiatric outpatient department of Hospital of the University of Pennsylvania.</a:t>
                      </a:r>
                      <a:r>
                        <a:rPr dirty="0">
                          <a:solidFill>
                            <a:schemeClr val="bg1"/>
                          </a:solidFill>
                          <a:latin typeface="Quicksand" panose="020B0604020202020204" charset="0"/>
                        </a:rPr>
                        <a:t> </a:t>
                      </a:r>
                      <a:endParaRPr sz="1200" dirty="0">
                        <a:solidFill>
                          <a:schemeClr val="bg1"/>
                        </a:solidFill>
                        <a:latin typeface="Quicksand" panose="020B0604020202020204" charset="0"/>
                      </a:endParaRP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en-GB" sz="1400" dirty="0">
                          <a:solidFill>
                            <a:schemeClr val="bg1"/>
                          </a:solidFill>
                          <a:latin typeface="Quicksand" panose="020B0604020202020204" charset="0"/>
                          <a:sym typeface="Times New Roman"/>
                        </a:rPr>
                        <a:t>The inventory was able to discriminate effectively among groups of patients with varying degrees of depression. It also was able to reflect changes in the intensity of depression after an interval of time.</a:t>
                      </a:r>
                    </a:p>
                  </a:txBody>
                  <a:tcPr marL="0" marR="0" marT="0" marB="0" horzOverflow="overflow">
                    <a:lnL>
                      <a:solidFill>
                        <a:srgbClr val="FFFFFF"/>
                      </a:solidFill>
                    </a:lnL>
                    <a:lnR>
                      <a:solidFill>
                        <a:srgbClr val="FFFFFF"/>
                      </a:solidFill>
                    </a:lnR>
                    <a:lnT>
                      <a:solidFill>
                        <a:srgbClr val="FFFFFF"/>
                      </a:solidFill>
                    </a:lnT>
                  </a:tcPr>
                </a:tc>
                <a:tc>
                  <a:txBody>
                    <a:bodyPr/>
                    <a:lstStyle/>
                    <a:p>
                      <a:pPr algn="ctr">
                        <a:defRPr sz="1800">
                          <a:solidFill>
                            <a:srgbClr val="000000"/>
                          </a:solidFill>
                        </a:defRPr>
                      </a:pPr>
                      <a:r>
                        <a:rPr lang="fr-FR" sz="1400" dirty="0" err="1">
                          <a:solidFill>
                            <a:schemeClr val="bg1"/>
                          </a:solidFill>
                          <a:latin typeface="Quicksand" panose="020B0604020202020204" charset="0"/>
                          <a:sym typeface="Times New Roman"/>
                        </a:rPr>
                        <a:t>Correlation</a:t>
                      </a:r>
                      <a:r>
                        <a:rPr lang="fr-FR" sz="1400" dirty="0">
                          <a:solidFill>
                            <a:schemeClr val="bg1"/>
                          </a:solidFill>
                          <a:latin typeface="Quicksand" panose="020B0604020202020204" charset="0"/>
                          <a:sym typeface="Times New Roman"/>
                        </a:rPr>
                        <a:t> Coefficient:</a:t>
                      </a:r>
                    </a:p>
                    <a:p>
                      <a:pPr algn="ctr">
                        <a:defRPr sz="1800">
                          <a:solidFill>
                            <a:srgbClr val="000000"/>
                          </a:solidFill>
                        </a:defRPr>
                      </a:pPr>
                      <a:r>
                        <a:rPr lang="fr-FR" sz="1400" dirty="0">
                          <a:solidFill>
                            <a:schemeClr val="bg1"/>
                          </a:solidFill>
                          <a:latin typeface="Quicksand" panose="020B0604020202020204" charset="0"/>
                          <a:sym typeface="Times New Roman"/>
                        </a:rPr>
                        <a:t>0.65</a:t>
                      </a:r>
                    </a:p>
                    <a:p>
                      <a:pPr algn="ctr">
                        <a:defRPr sz="1800">
                          <a:solidFill>
                            <a:srgbClr val="000000"/>
                          </a:solidFill>
                        </a:defRPr>
                      </a:pPr>
                      <a:r>
                        <a:rPr lang="fr-FR" sz="1400" dirty="0">
                          <a:solidFill>
                            <a:schemeClr val="bg1"/>
                          </a:solidFill>
                          <a:latin typeface="Quicksand" panose="020B0604020202020204" charset="0"/>
                          <a:sym typeface="Times New Roman"/>
                        </a:rPr>
                        <a:t>Standard </a:t>
                      </a:r>
                      <a:r>
                        <a:rPr lang="fr-FR" sz="1400" dirty="0" err="1">
                          <a:solidFill>
                            <a:schemeClr val="bg1"/>
                          </a:solidFill>
                          <a:latin typeface="Quicksand" panose="020B0604020202020204" charset="0"/>
                          <a:sym typeface="Times New Roman"/>
                        </a:rPr>
                        <a:t>Error</a:t>
                      </a:r>
                      <a:r>
                        <a:rPr lang="fr-FR" sz="1400" dirty="0">
                          <a:solidFill>
                            <a:schemeClr val="bg1"/>
                          </a:solidFill>
                          <a:latin typeface="Quicksand" panose="020B0604020202020204" charset="0"/>
                          <a:sym typeface="Times New Roman"/>
                        </a:rPr>
                        <a:t>:</a:t>
                      </a:r>
                    </a:p>
                    <a:p>
                      <a:pPr algn="ctr">
                        <a:defRPr sz="1800">
                          <a:solidFill>
                            <a:srgbClr val="000000"/>
                          </a:solidFill>
                        </a:defRPr>
                      </a:pPr>
                      <a:r>
                        <a:rPr lang="fr-FR" sz="1400" dirty="0">
                          <a:solidFill>
                            <a:schemeClr val="bg1"/>
                          </a:solidFill>
                          <a:latin typeface="Quicksand" panose="020B0604020202020204" charset="0"/>
                          <a:sym typeface="Times New Roman"/>
                        </a:rPr>
                        <a:t>0.068</a:t>
                      </a:r>
                    </a:p>
                    <a:p>
                      <a:pPr algn="ctr">
                        <a:defRPr sz="1800">
                          <a:solidFill>
                            <a:srgbClr val="000000"/>
                          </a:solidFill>
                        </a:defRPr>
                      </a:pPr>
                      <a:r>
                        <a:rPr lang="fr-FR" sz="1400" dirty="0">
                          <a:solidFill>
                            <a:schemeClr val="bg1"/>
                          </a:solidFill>
                          <a:latin typeface="Quicksand" panose="020B0604020202020204" charset="0"/>
                          <a:sym typeface="Times New Roman"/>
                        </a:rPr>
                        <a:t>P: &lt;0.01</a:t>
                      </a:r>
                    </a:p>
                  </a:txBody>
                  <a:tcPr marL="0" marR="0" marT="0" marB="0" horzOverflow="overflow">
                    <a:lnL>
                      <a:solidFill>
                        <a:srgbClr val="FFFFFF"/>
                      </a:solidFill>
                    </a:lnL>
                    <a:lnT>
                      <a:solidFill>
                        <a:srgbClr val="FFFFFF"/>
                      </a:solidFill>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247695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1240</Words>
  <Application>Microsoft Office PowerPoint</Application>
  <PresentationFormat>On-screen Show (16:9)</PresentationFormat>
  <Paragraphs>155</Paragraphs>
  <Slides>24</Slides>
  <Notes>17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Quicksand</vt:lpstr>
      <vt:lpstr>Arial</vt:lpstr>
      <vt:lpstr>Eleanor template</vt:lpstr>
      <vt:lpstr>Recommendation System for mental wellbeing</vt:lpstr>
      <vt:lpstr>INTRODUCTION</vt:lpstr>
      <vt:lpstr>PowerPoint Presentation</vt:lpstr>
      <vt:lpstr>MENTAL HEALTH</vt:lpstr>
      <vt:lpstr>Risk Factors</vt:lpstr>
      <vt:lpstr>LITERATURE SURVEY</vt:lpstr>
      <vt:lpstr>SURVEY-1</vt:lpstr>
      <vt:lpstr>SURVEY-2</vt:lpstr>
      <vt:lpstr>SURVEY-2</vt:lpstr>
      <vt:lpstr>SURVEY-2</vt:lpstr>
      <vt:lpstr>PowerPoint Presentation</vt:lpstr>
      <vt:lpstr>GAP ANALYSIS</vt:lpstr>
      <vt:lpstr>PowerPoint Presentation</vt:lpstr>
      <vt:lpstr>PowerPoint Presentation</vt:lpstr>
      <vt:lpstr>OBJECTIVES OF  GAP ANALYSIS</vt:lpstr>
      <vt:lpstr>PowerPoint Presentation</vt:lpstr>
      <vt:lpstr>MOTIVATION</vt:lpstr>
      <vt:lpstr>PowerPoint Presentation</vt:lpstr>
      <vt:lpstr>PowerPoint Presentation</vt:lpstr>
      <vt:lpstr>PROBLEM STATEMENT</vt:lpstr>
      <vt:lpstr>PowerPoint Presentation</vt:lpstr>
      <vt:lpstr>REFERENCES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for mental wellbeing</dc:title>
  <cp:lastModifiedBy>CSE160719733043 SAI DHANUSH</cp:lastModifiedBy>
  <cp:revision>28</cp:revision>
  <dcterms:modified xsi:type="dcterms:W3CDTF">2023-01-06T08:03:42Z</dcterms:modified>
</cp:coreProperties>
</file>